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Lst>
  <p:sldIdLst>
    <p:sldId id="256" r:id="rId2"/>
    <p:sldId id="257" r:id="rId3"/>
    <p:sldId id="258" r:id="rId4"/>
    <p:sldId id="259" r:id="rId5"/>
    <p:sldId id="260" r:id="rId6"/>
    <p:sldId id="261" r:id="rId7"/>
    <p:sldId id="262" r:id="rId8"/>
    <p:sldId id="263" r:id="rId9"/>
    <p:sldId id="264" r:id="rId10"/>
    <p:sldId id="272" r:id="rId11"/>
    <p:sldId id="265" r:id="rId12"/>
    <p:sldId id="266" r:id="rId13"/>
    <p:sldId id="267" r:id="rId14"/>
    <p:sldId id="271" r:id="rId15"/>
    <p:sldId id="268" r:id="rId16"/>
    <p:sldId id="269"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88121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71417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35085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93775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21596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2/28/2023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755033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2/28/2023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041800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595138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89713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50581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2/28/2023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97537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55460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2/28/2023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99438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2/28/2023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88915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2/28/2023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3143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2/28/2023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35848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2/28/2023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26742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2/28/2023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589244406"/>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34808" y="1266092"/>
            <a:ext cx="6070289" cy="1679332"/>
          </a:xfrm>
        </p:spPr>
        <p:txBody>
          <a:bodyPr/>
          <a:lstStyle/>
          <a:p>
            <a:r>
              <a:rPr lang="en-US" sz="4800" b="1" dirty="0" smtClean="0"/>
              <a:t>CONSUMER GOODS   AD-HOC INSIGHTS</a:t>
            </a:r>
            <a:endParaRPr lang="en-IN" sz="4800" b="1" dirty="0"/>
          </a:p>
        </p:txBody>
      </p:sp>
      <p:sp>
        <p:nvSpPr>
          <p:cNvPr id="3" name="Subtitle 2"/>
          <p:cNvSpPr>
            <a:spLocks noGrp="1"/>
          </p:cNvSpPr>
          <p:nvPr>
            <p:ph type="subTitle" idx="1"/>
          </p:nvPr>
        </p:nvSpPr>
        <p:spPr>
          <a:xfrm>
            <a:off x="9815378" y="6175356"/>
            <a:ext cx="2291630" cy="621097"/>
          </a:xfrm>
        </p:spPr>
        <p:txBody>
          <a:bodyPr>
            <a:normAutofit/>
          </a:bodyPr>
          <a:lstStyle/>
          <a:p>
            <a:r>
              <a:rPr lang="en-US" sz="2400" dirty="0" smtClean="0"/>
              <a:t>Anil Denny</a:t>
            </a:r>
            <a:endParaRPr lang="en-IN"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223" y="395911"/>
            <a:ext cx="4630615" cy="6084020"/>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30467157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1108" t="33595" r="46899" b="32971"/>
          <a:stretch/>
        </p:blipFill>
        <p:spPr>
          <a:xfrm>
            <a:off x="575771" y="451739"/>
            <a:ext cx="8251705" cy="2748037"/>
          </a:xfrm>
          <a:prstGeom prst="rect">
            <a:avLst/>
          </a:prstGeom>
        </p:spPr>
      </p:pic>
      <p:sp>
        <p:nvSpPr>
          <p:cNvPr id="4" name="TextBox 3"/>
          <p:cNvSpPr txBox="1"/>
          <p:nvPr/>
        </p:nvSpPr>
        <p:spPr>
          <a:xfrm>
            <a:off x="276020" y="3923638"/>
            <a:ext cx="8709717" cy="2554545"/>
          </a:xfrm>
          <a:prstGeom prst="rect">
            <a:avLst/>
          </a:prstGeom>
          <a:noFill/>
        </p:spPr>
        <p:txBody>
          <a:bodyPr wrap="square" rtlCol="0">
            <a:spAutoFit/>
          </a:bodyPr>
          <a:lstStyle/>
          <a:p>
            <a:pPr marL="285750" indent="-285750">
              <a:buFont typeface="Wingdings" panose="05000000000000000000" pitchFamily="2" charset="2"/>
              <a:buChar char="v"/>
            </a:pPr>
            <a:r>
              <a:rPr lang="en-US" sz="1600" dirty="0" smtClean="0"/>
              <a:t>Accessories produced 34 new products when compared to 2020 this is the highest value of new products produced by a particular segment</a:t>
            </a:r>
          </a:p>
          <a:p>
            <a:pPr marL="285750" indent="-285750">
              <a:buFont typeface="Wingdings" panose="05000000000000000000" pitchFamily="2" charset="2"/>
              <a:buChar char="v"/>
            </a:pPr>
            <a:endParaRPr lang="en-US" sz="1600" dirty="0" smtClean="0"/>
          </a:p>
          <a:p>
            <a:pPr marL="285750" indent="-285750">
              <a:buFont typeface="Wingdings" panose="05000000000000000000" pitchFamily="2" charset="2"/>
              <a:buChar char="v"/>
            </a:pPr>
            <a:r>
              <a:rPr lang="en-US" sz="1600" dirty="0" smtClean="0"/>
              <a:t>When looking on the percentage increase Desktop has the highest percentage increase which is about </a:t>
            </a:r>
            <a:r>
              <a:rPr lang="en-US" sz="1600" b="1" dirty="0">
                <a:solidFill>
                  <a:schemeClr val="accent3"/>
                </a:solidFill>
              </a:rPr>
              <a:t>214.28% </a:t>
            </a:r>
            <a:r>
              <a:rPr lang="en-US" sz="1600" dirty="0" smtClean="0"/>
              <a:t>increase which implies a positive growth and also denotes the potential increase of products under desktop segment in the upcoming fiscal year</a:t>
            </a:r>
          </a:p>
          <a:p>
            <a:endParaRPr lang="en-US" sz="1600" dirty="0" smtClean="0"/>
          </a:p>
          <a:p>
            <a:pPr marL="285750" indent="-285750">
              <a:buFont typeface="Wingdings" panose="05000000000000000000" pitchFamily="2" charset="2"/>
              <a:buChar char="v"/>
            </a:pPr>
            <a:r>
              <a:rPr lang="en-US" sz="1600" dirty="0" smtClean="0"/>
              <a:t>Notebook has the lowest percentage increase that is </a:t>
            </a:r>
            <a:r>
              <a:rPr lang="en-US" sz="1600" b="1" dirty="0">
                <a:solidFill>
                  <a:schemeClr val="accent3"/>
                </a:solidFill>
              </a:rPr>
              <a:t>17.39%</a:t>
            </a:r>
          </a:p>
          <a:p>
            <a:endParaRPr lang="en-IN" sz="1600" dirty="0"/>
          </a:p>
        </p:txBody>
      </p:sp>
      <p:sp>
        <p:nvSpPr>
          <p:cNvPr id="5" name="TextBox 4"/>
          <p:cNvSpPr txBox="1"/>
          <p:nvPr/>
        </p:nvSpPr>
        <p:spPr>
          <a:xfrm>
            <a:off x="152929" y="3535212"/>
            <a:ext cx="2695995" cy="338554"/>
          </a:xfrm>
          <a:prstGeom prst="rect">
            <a:avLst/>
          </a:prstGeom>
          <a:noFill/>
        </p:spPr>
        <p:txBody>
          <a:bodyPr wrap="square" rtlCol="0">
            <a:spAutoFit/>
          </a:bodyPr>
          <a:lstStyle/>
          <a:p>
            <a:pPr marL="285750" indent="-285750">
              <a:buFont typeface="Wingdings" panose="05000000000000000000" pitchFamily="2" charset="2"/>
              <a:buChar char="Ø"/>
            </a:pPr>
            <a:r>
              <a:rPr lang="en-IN" sz="1600" b="1" dirty="0" smtClean="0">
                <a:solidFill>
                  <a:schemeClr val="accent3"/>
                </a:solidFill>
              </a:rPr>
              <a:t>Insights</a:t>
            </a:r>
            <a:endParaRPr lang="en-IN" b="1" dirty="0"/>
          </a:p>
        </p:txBody>
      </p:sp>
      <p:sp>
        <p:nvSpPr>
          <p:cNvPr id="6" name="TextBox 5"/>
          <p:cNvSpPr txBox="1"/>
          <p:nvPr/>
        </p:nvSpPr>
        <p:spPr>
          <a:xfrm>
            <a:off x="10366129" y="703385"/>
            <a:ext cx="813043" cy="369332"/>
          </a:xfrm>
          <a:prstGeom prst="rect">
            <a:avLst/>
          </a:prstGeom>
          <a:noFill/>
        </p:spPr>
        <p:txBody>
          <a:bodyPr wrap="none" rtlCol="0">
            <a:spAutoFit/>
          </a:bodyPr>
          <a:lstStyle/>
          <a:p>
            <a:r>
              <a:rPr lang="en-US" b="1" dirty="0" err="1" smtClean="0"/>
              <a:t>Req</a:t>
            </a:r>
            <a:r>
              <a:rPr lang="en-US" b="1" dirty="0" smtClean="0"/>
              <a:t> 4</a:t>
            </a:r>
            <a:endParaRPr lang="en-IN" b="1" dirty="0"/>
          </a:p>
        </p:txBody>
      </p:sp>
    </p:spTree>
    <p:extLst>
      <p:ext uri="{BB962C8B-B14F-4D97-AF65-F5344CB8AC3E}">
        <p14:creationId xmlns:p14="http://schemas.microsoft.com/office/powerpoint/2010/main" val="14717767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a:solidFill>
                  <a:schemeClr val="accent3"/>
                </a:solidFill>
                <a:latin typeface="+mn-lt"/>
                <a:ea typeface="+mn-ea"/>
                <a:cs typeface="+mn-cs"/>
              </a:rPr>
              <a:t>REQUEST 5: </a:t>
            </a:r>
            <a:r>
              <a:rPr lang="en-US" sz="1600" dirty="0"/>
              <a:t>Get the products that have the highest and lowest manufacturing costs. The final output should contain these fields: </a:t>
            </a:r>
            <a:r>
              <a:rPr lang="en-US" sz="1600" dirty="0" err="1"/>
              <a:t>product_code</a:t>
            </a:r>
            <a:r>
              <a:rPr lang="en-US" sz="1600" dirty="0"/>
              <a:t>, product, </a:t>
            </a:r>
            <a:r>
              <a:rPr lang="en-US" sz="1600" dirty="0" err="1"/>
              <a:t>manufacturing_cost</a:t>
            </a:r>
            <a:endParaRPr lang="en-IN" sz="1600" dirty="0">
              <a:solidFill>
                <a:schemeClr val="accent3"/>
              </a:solidFill>
              <a:latin typeface="+mn-lt"/>
              <a:ea typeface="+mn-ea"/>
              <a:cs typeface="+mn-cs"/>
            </a:endParaRPr>
          </a:p>
        </p:txBody>
      </p:sp>
      <p:sp>
        <p:nvSpPr>
          <p:cNvPr id="3" name="TextBox 2"/>
          <p:cNvSpPr txBox="1"/>
          <p:nvPr/>
        </p:nvSpPr>
        <p:spPr>
          <a:xfrm>
            <a:off x="10366129" y="703385"/>
            <a:ext cx="813043" cy="369332"/>
          </a:xfrm>
          <a:prstGeom prst="rect">
            <a:avLst/>
          </a:prstGeom>
          <a:noFill/>
        </p:spPr>
        <p:txBody>
          <a:bodyPr wrap="none" rtlCol="0">
            <a:spAutoFit/>
          </a:bodyPr>
          <a:lstStyle/>
          <a:p>
            <a:r>
              <a:rPr lang="en-US" b="1" dirty="0" err="1" smtClean="0"/>
              <a:t>Req</a:t>
            </a:r>
            <a:r>
              <a:rPr lang="en-US" b="1" dirty="0" smtClean="0"/>
              <a:t> 5</a:t>
            </a:r>
            <a:endParaRPr lang="en-IN" b="1" dirty="0"/>
          </a:p>
        </p:txBody>
      </p:sp>
      <p:sp>
        <p:nvSpPr>
          <p:cNvPr id="4" name="TextBox 3"/>
          <p:cNvSpPr txBox="1"/>
          <p:nvPr/>
        </p:nvSpPr>
        <p:spPr>
          <a:xfrm>
            <a:off x="330816" y="1298935"/>
            <a:ext cx="5328139" cy="369332"/>
          </a:xfrm>
          <a:prstGeom prst="rect">
            <a:avLst/>
          </a:prstGeom>
          <a:noFill/>
        </p:spPr>
        <p:txBody>
          <a:bodyPr wrap="square" rtlCol="0">
            <a:spAutoFit/>
          </a:bodyPr>
          <a:lstStyle/>
          <a:p>
            <a:pPr algn="ctr"/>
            <a:r>
              <a:rPr lang="en-IN" sz="1600" b="1" dirty="0">
                <a:solidFill>
                  <a:schemeClr val="accent3"/>
                </a:solidFill>
              </a:rPr>
              <a:t>Input</a:t>
            </a:r>
            <a:r>
              <a:rPr lang="en-IN" b="1" dirty="0"/>
              <a:t> </a:t>
            </a:r>
            <a:r>
              <a:rPr lang="en-IN" sz="1600" b="1" dirty="0" smtClean="0">
                <a:solidFill>
                  <a:schemeClr val="accent3"/>
                </a:solidFill>
              </a:rPr>
              <a:t>Query</a:t>
            </a:r>
            <a:endParaRPr lang="en-IN" b="1" dirty="0"/>
          </a:p>
        </p:txBody>
      </p:sp>
      <p:sp>
        <p:nvSpPr>
          <p:cNvPr id="5" name="TextBox 4"/>
          <p:cNvSpPr txBox="1"/>
          <p:nvPr/>
        </p:nvSpPr>
        <p:spPr>
          <a:xfrm>
            <a:off x="7441555" y="1521227"/>
            <a:ext cx="3592791" cy="338554"/>
          </a:xfrm>
          <a:prstGeom prst="rect">
            <a:avLst/>
          </a:prstGeom>
          <a:noFill/>
        </p:spPr>
        <p:txBody>
          <a:bodyPr wrap="square" rtlCol="0">
            <a:spAutoFit/>
          </a:bodyPr>
          <a:lstStyle/>
          <a:p>
            <a:pPr algn="ctr"/>
            <a:r>
              <a:rPr lang="en-IN" sz="1600" b="1" dirty="0" smtClean="0">
                <a:solidFill>
                  <a:schemeClr val="accent3"/>
                </a:solidFill>
              </a:rPr>
              <a:t>Output Table</a:t>
            </a:r>
            <a:endParaRPr lang="en-IN" b="1"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8794" t="25041" r="41084" b="21950"/>
          <a:stretch/>
        </p:blipFill>
        <p:spPr>
          <a:xfrm>
            <a:off x="402856" y="1892896"/>
            <a:ext cx="4796261" cy="4156211"/>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6608" t="38251" r="56818" b="51588"/>
          <a:stretch/>
        </p:blipFill>
        <p:spPr>
          <a:xfrm>
            <a:off x="7133289" y="1892897"/>
            <a:ext cx="4209322" cy="830788"/>
          </a:xfrm>
          <a:prstGeom prst="rect">
            <a:avLst/>
          </a:prstGeom>
        </p:spPr>
      </p:pic>
      <p:sp>
        <p:nvSpPr>
          <p:cNvPr id="8" name="TextBox 7"/>
          <p:cNvSpPr txBox="1"/>
          <p:nvPr/>
        </p:nvSpPr>
        <p:spPr>
          <a:xfrm>
            <a:off x="5676539" y="3555502"/>
            <a:ext cx="6066693" cy="830997"/>
          </a:xfrm>
          <a:prstGeom prst="rect">
            <a:avLst/>
          </a:prstGeom>
          <a:noFill/>
        </p:spPr>
        <p:txBody>
          <a:bodyPr wrap="square" rtlCol="0">
            <a:spAutoFit/>
          </a:bodyPr>
          <a:lstStyle/>
          <a:p>
            <a:pPr marL="285750" indent="-285750">
              <a:buFont typeface="Wingdings" panose="05000000000000000000" pitchFamily="2" charset="2"/>
              <a:buChar char="v"/>
            </a:pPr>
            <a:r>
              <a:rPr lang="en-US" sz="1600" dirty="0"/>
              <a:t>Maximum cost is $240.5 and Minimum manufacturing cost $0.892</a:t>
            </a:r>
            <a:r>
              <a:rPr lang="en-US" sz="1600" dirty="0" smtClean="0"/>
              <a:t> </a:t>
            </a:r>
          </a:p>
          <a:p>
            <a:endParaRPr lang="en-IN" sz="1600" dirty="0"/>
          </a:p>
        </p:txBody>
      </p:sp>
      <p:sp>
        <p:nvSpPr>
          <p:cNvPr id="9" name="TextBox 8"/>
          <p:cNvSpPr txBox="1"/>
          <p:nvPr/>
        </p:nvSpPr>
        <p:spPr>
          <a:xfrm>
            <a:off x="5572687" y="3205311"/>
            <a:ext cx="2329353" cy="338554"/>
          </a:xfrm>
          <a:prstGeom prst="rect">
            <a:avLst/>
          </a:prstGeom>
          <a:noFill/>
        </p:spPr>
        <p:txBody>
          <a:bodyPr wrap="square" rtlCol="0">
            <a:spAutoFit/>
          </a:bodyPr>
          <a:lstStyle/>
          <a:p>
            <a:pPr marL="285750" indent="-285750">
              <a:buFont typeface="Wingdings" panose="05000000000000000000" pitchFamily="2" charset="2"/>
              <a:buChar char="Ø"/>
            </a:pPr>
            <a:r>
              <a:rPr lang="en-IN" sz="1600" b="1" dirty="0" smtClean="0">
                <a:solidFill>
                  <a:schemeClr val="accent3"/>
                </a:solidFill>
              </a:rPr>
              <a:t>Insights</a:t>
            </a:r>
            <a:endParaRPr lang="en-IN" b="1" dirty="0"/>
          </a:p>
        </p:txBody>
      </p:sp>
    </p:spTree>
    <p:extLst>
      <p:ext uri="{BB962C8B-B14F-4D97-AF65-F5344CB8AC3E}">
        <p14:creationId xmlns:p14="http://schemas.microsoft.com/office/powerpoint/2010/main" val="34979112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a:solidFill>
                  <a:schemeClr val="accent3"/>
                </a:solidFill>
                <a:latin typeface="+mn-lt"/>
                <a:ea typeface="+mn-ea"/>
                <a:cs typeface="+mn-cs"/>
              </a:rPr>
              <a:t>REQUEST 6: </a:t>
            </a:r>
            <a:r>
              <a:rPr lang="en-US" sz="1600" dirty="0"/>
              <a:t>Generate a report which contains the top 5 customers who received an average high </a:t>
            </a:r>
            <a:r>
              <a:rPr lang="en-US" sz="1600" dirty="0" err="1"/>
              <a:t>pre_invoice</a:t>
            </a:r>
            <a:r>
              <a:rPr lang="en-US" sz="1600" dirty="0"/>
              <a:t> </a:t>
            </a:r>
            <a:r>
              <a:rPr lang="en-US" sz="1600" dirty="0" err="1"/>
              <a:t>discount_pct</a:t>
            </a:r>
            <a:r>
              <a:rPr lang="en-US" sz="1600" dirty="0"/>
              <a:t> for the fiscal year 2021 and in the Indian market. The final output contains these fields: </a:t>
            </a:r>
            <a:r>
              <a:rPr lang="en-US" sz="1600" dirty="0" err="1"/>
              <a:t>customer_code</a:t>
            </a:r>
            <a:r>
              <a:rPr lang="en-US" sz="1600" dirty="0"/>
              <a:t>, customer, </a:t>
            </a:r>
            <a:r>
              <a:rPr lang="en-US" sz="1600" dirty="0" err="1"/>
              <a:t>average_discount_percentage</a:t>
            </a:r>
            <a:endParaRPr lang="en-IN" sz="1600" dirty="0">
              <a:solidFill>
                <a:schemeClr val="accent3"/>
              </a:solidFill>
              <a:latin typeface="+mn-lt"/>
              <a:ea typeface="+mn-ea"/>
              <a:cs typeface="+mn-cs"/>
            </a:endParaRPr>
          </a:p>
        </p:txBody>
      </p:sp>
      <p:sp>
        <p:nvSpPr>
          <p:cNvPr id="3" name="TextBox 2"/>
          <p:cNvSpPr txBox="1"/>
          <p:nvPr/>
        </p:nvSpPr>
        <p:spPr>
          <a:xfrm>
            <a:off x="10366129" y="703385"/>
            <a:ext cx="813043" cy="369332"/>
          </a:xfrm>
          <a:prstGeom prst="rect">
            <a:avLst/>
          </a:prstGeom>
          <a:noFill/>
        </p:spPr>
        <p:txBody>
          <a:bodyPr wrap="none" rtlCol="0">
            <a:spAutoFit/>
          </a:bodyPr>
          <a:lstStyle/>
          <a:p>
            <a:r>
              <a:rPr lang="en-US" b="1" dirty="0" err="1" smtClean="0"/>
              <a:t>Req</a:t>
            </a:r>
            <a:r>
              <a:rPr lang="en-US" b="1" dirty="0" smtClean="0"/>
              <a:t> 6</a:t>
            </a:r>
            <a:endParaRPr lang="en-IN" b="1" dirty="0"/>
          </a:p>
        </p:txBody>
      </p:sp>
      <p:sp>
        <p:nvSpPr>
          <p:cNvPr id="4" name="TextBox 3"/>
          <p:cNvSpPr txBox="1"/>
          <p:nvPr/>
        </p:nvSpPr>
        <p:spPr>
          <a:xfrm>
            <a:off x="553913" y="1782655"/>
            <a:ext cx="5920701" cy="369332"/>
          </a:xfrm>
          <a:prstGeom prst="rect">
            <a:avLst/>
          </a:prstGeom>
          <a:noFill/>
        </p:spPr>
        <p:txBody>
          <a:bodyPr wrap="square" rtlCol="0">
            <a:spAutoFit/>
          </a:bodyPr>
          <a:lstStyle/>
          <a:p>
            <a:pPr algn="ctr"/>
            <a:r>
              <a:rPr lang="en-IN" sz="1600" b="1" dirty="0">
                <a:solidFill>
                  <a:schemeClr val="accent3"/>
                </a:solidFill>
              </a:rPr>
              <a:t>Input</a:t>
            </a:r>
            <a:r>
              <a:rPr lang="en-IN" b="1" dirty="0"/>
              <a:t> </a:t>
            </a:r>
            <a:r>
              <a:rPr lang="en-IN" sz="1600" b="1" dirty="0" smtClean="0">
                <a:solidFill>
                  <a:schemeClr val="accent3"/>
                </a:solidFill>
              </a:rPr>
              <a:t>Query</a:t>
            </a:r>
            <a:endParaRPr lang="en-IN" b="1" dirty="0"/>
          </a:p>
        </p:txBody>
      </p:sp>
      <p:sp>
        <p:nvSpPr>
          <p:cNvPr id="5" name="TextBox 4"/>
          <p:cNvSpPr txBox="1"/>
          <p:nvPr/>
        </p:nvSpPr>
        <p:spPr>
          <a:xfrm>
            <a:off x="7993255" y="1782655"/>
            <a:ext cx="3592791" cy="338554"/>
          </a:xfrm>
          <a:prstGeom prst="rect">
            <a:avLst/>
          </a:prstGeom>
          <a:noFill/>
        </p:spPr>
        <p:txBody>
          <a:bodyPr wrap="square" rtlCol="0">
            <a:spAutoFit/>
          </a:bodyPr>
          <a:lstStyle/>
          <a:p>
            <a:pPr algn="ctr"/>
            <a:r>
              <a:rPr lang="en-IN" sz="1600" b="1" dirty="0" smtClean="0">
                <a:solidFill>
                  <a:schemeClr val="accent3"/>
                </a:solidFill>
              </a:rPr>
              <a:t>Output Table</a:t>
            </a:r>
            <a:endParaRPr lang="en-IN" b="1"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8531" t="28428" r="40735" b="40749"/>
          <a:stretch/>
        </p:blipFill>
        <p:spPr>
          <a:xfrm>
            <a:off x="553912" y="2178364"/>
            <a:ext cx="5920702" cy="2312376"/>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6754" t="65800" r="65590" b="20652"/>
          <a:stretch/>
        </p:blipFill>
        <p:spPr>
          <a:xfrm>
            <a:off x="7928836" y="2231202"/>
            <a:ext cx="3424056" cy="1654998"/>
          </a:xfrm>
          <a:prstGeom prst="rect">
            <a:avLst/>
          </a:prstGeom>
        </p:spPr>
      </p:pic>
      <p:sp>
        <p:nvSpPr>
          <p:cNvPr id="8" name="TextBox 7"/>
          <p:cNvSpPr txBox="1"/>
          <p:nvPr/>
        </p:nvSpPr>
        <p:spPr>
          <a:xfrm>
            <a:off x="657764" y="5278794"/>
            <a:ext cx="6066693" cy="584775"/>
          </a:xfrm>
          <a:prstGeom prst="rect">
            <a:avLst/>
          </a:prstGeom>
          <a:noFill/>
        </p:spPr>
        <p:txBody>
          <a:bodyPr wrap="square" rtlCol="0">
            <a:spAutoFit/>
          </a:bodyPr>
          <a:lstStyle/>
          <a:p>
            <a:pPr marL="285750" indent="-285750">
              <a:buFont typeface="Wingdings" panose="05000000000000000000" pitchFamily="2" charset="2"/>
              <a:buChar char="v"/>
            </a:pPr>
            <a:r>
              <a:rPr lang="en-US" sz="1600" dirty="0" smtClean="0"/>
              <a:t>The average pre invoice discount percentage for top 5 customer for fiscal year 2021 is about 30.21%</a:t>
            </a:r>
            <a:endParaRPr lang="en-IN" sz="1600" dirty="0"/>
          </a:p>
        </p:txBody>
      </p:sp>
      <p:sp>
        <p:nvSpPr>
          <p:cNvPr id="9" name="TextBox 8"/>
          <p:cNvSpPr txBox="1"/>
          <p:nvPr/>
        </p:nvSpPr>
        <p:spPr>
          <a:xfrm>
            <a:off x="553912" y="4928603"/>
            <a:ext cx="2329353" cy="338554"/>
          </a:xfrm>
          <a:prstGeom prst="rect">
            <a:avLst/>
          </a:prstGeom>
          <a:noFill/>
        </p:spPr>
        <p:txBody>
          <a:bodyPr wrap="square" rtlCol="0">
            <a:spAutoFit/>
          </a:bodyPr>
          <a:lstStyle/>
          <a:p>
            <a:pPr marL="285750" indent="-285750">
              <a:buFont typeface="Wingdings" panose="05000000000000000000" pitchFamily="2" charset="2"/>
              <a:buChar char="Ø"/>
            </a:pPr>
            <a:r>
              <a:rPr lang="en-IN" sz="1600" b="1" dirty="0" smtClean="0">
                <a:solidFill>
                  <a:schemeClr val="accent3"/>
                </a:solidFill>
              </a:rPr>
              <a:t>Insights</a:t>
            </a:r>
            <a:endParaRPr lang="en-IN" b="1" dirty="0"/>
          </a:p>
        </p:txBody>
      </p:sp>
    </p:spTree>
    <p:extLst>
      <p:ext uri="{BB962C8B-B14F-4D97-AF65-F5344CB8AC3E}">
        <p14:creationId xmlns:p14="http://schemas.microsoft.com/office/powerpoint/2010/main" val="29317925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a:solidFill>
                  <a:schemeClr val="accent3"/>
                </a:solidFill>
                <a:latin typeface="+mn-lt"/>
                <a:ea typeface="+mn-ea"/>
                <a:cs typeface="+mn-cs"/>
              </a:rPr>
              <a:t>REQUEST 7: </a:t>
            </a:r>
            <a:r>
              <a:rPr lang="en-US" sz="1600" dirty="0"/>
              <a:t>Get the complete report of the Gross sales amount for the customer “</a:t>
            </a:r>
            <a:r>
              <a:rPr lang="en-US" sz="1600" dirty="0" err="1"/>
              <a:t>Atliq</a:t>
            </a:r>
            <a:r>
              <a:rPr lang="en-US" sz="1600" dirty="0"/>
              <a:t> Exclusive” for each month. This analysis helps to get an idea of low and high performing months and take strategic decisions. The final report contains these columns: Month, Year, Gross sales Amount</a:t>
            </a:r>
            <a:endParaRPr lang="en-IN" sz="1600" dirty="0">
              <a:solidFill>
                <a:schemeClr val="accent3"/>
              </a:solidFill>
              <a:latin typeface="+mn-lt"/>
              <a:ea typeface="+mn-ea"/>
              <a:cs typeface="+mn-cs"/>
            </a:endParaRPr>
          </a:p>
        </p:txBody>
      </p:sp>
      <p:sp>
        <p:nvSpPr>
          <p:cNvPr id="3" name="TextBox 2"/>
          <p:cNvSpPr txBox="1"/>
          <p:nvPr/>
        </p:nvSpPr>
        <p:spPr>
          <a:xfrm>
            <a:off x="10366129" y="703385"/>
            <a:ext cx="813043" cy="369332"/>
          </a:xfrm>
          <a:prstGeom prst="rect">
            <a:avLst/>
          </a:prstGeom>
          <a:noFill/>
        </p:spPr>
        <p:txBody>
          <a:bodyPr wrap="none" rtlCol="0">
            <a:spAutoFit/>
          </a:bodyPr>
          <a:lstStyle/>
          <a:p>
            <a:r>
              <a:rPr lang="en-US" b="1" dirty="0" err="1" smtClean="0"/>
              <a:t>Req</a:t>
            </a:r>
            <a:r>
              <a:rPr lang="en-US" b="1" dirty="0" smtClean="0"/>
              <a:t> 7</a:t>
            </a:r>
            <a:endParaRPr lang="en-IN" b="1" dirty="0"/>
          </a:p>
        </p:txBody>
      </p:sp>
      <p:sp>
        <p:nvSpPr>
          <p:cNvPr id="4" name="TextBox 3"/>
          <p:cNvSpPr txBox="1"/>
          <p:nvPr/>
        </p:nvSpPr>
        <p:spPr>
          <a:xfrm>
            <a:off x="234523" y="1825234"/>
            <a:ext cx="5328139" cy="369332"/>
          </a:xfrm>
          <a:prstGeom prst="rect">
            <a:avLst/>
          </a:prstGeom>
          <a:noFill/>
        </p:spPr>
        <p:txBody>
          <a:bodyPr wrap="square" rtlCol="0">
            <a:spAutoFit/>
          </a:bodyPr>
          <a:lstStyle/>
          <a:p>
            <a:pPr algn="ctr"/>
            <a:r>
              <a:rPr lang="en-IN" sz="1600" b="1" dirty="0">
                <a:solidFill>
                  <a:schemeClr val="accent3"/>
                </a:solidFill>
              </a:rPr>
              <a:t>Input</a:t>
            </a:r>
            <a:r>
              <a:rPr lang="en-IN" b="1" dirty="0"/>
              <a:t> </a:t>
            </a:r>
            <a:r>
              <a:rPr lang="en-IN" sz="1600" b="1" dirty="0" smtClean="0">
                <a:solidFill>
                  <a:schemeClr val="accent3"/>
                </a:solidFill>
              </a:rPr>
              <a:t>Query</a:t>
            </a:r>
            <a:endParaRPr lang="en-IN" b="1" dirty="0"/>
          </a:p>
        </p:txBody>
      </p:sp>
      <p:sp>
        <p:nvSpPr>
          <p:cNvPr id="5" name="TextBox 4"/>
          <p:cNvSpPr txBox="1"/>
          <p:nvPr/>
        </p:nvSpPr>
        <p:spPr>
          <a:xfrm>
            <a:off x="7755863" y="1486683"/>
            <a:ext cx="3592791" cy="338554"/>
          </a:xfrm>
          <a:prstGeom prst="rect">
            <a:avLst/>
          </a:prstGeom>
          <a:noFill/>
        </p:spPr>
        <p:txBody>
          <a:bodyPr wrap="square" rtlCol="0">
            <a:spAutoFit/>
          </a:bodyPr>
          <a:lstStyle/>
          <a:p>
            <a:pPr algn="ctr"/>
            <a:r>
              <a:rPr lang="en-IN" sz="1600" b="1" dirty="0" smtClean="0">
                <a:solidFill>
                  <a:schemeClr val="accent3"/>
                </a:solidFill>
              </a:rPr>
              <a:t>Output Table</a:t>
            </a:r>
            <a:endParaRPr lang="en-IN" b="1"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8384" t="19282" r="43906" b="41940"/>
          <a:stretch/>
        </p:blipFill>
        <p:spPr>
          <a:xfrm>
            <a:off x="646111" y="2259199"/>
            <a:ext cx="5517767" cy="3913001"/>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6696" t="38759" r="63724" b="21611"/>
          <a:stretch/>
        </p:blipFill>
        <p:spPr>
          <a:xfrm>
            <a:off x="8011863" y="2194565"/>
            <a:ext cx="2415813" cy="2894652"/>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6915" t="62492" r="63942" b="20742"/>
          <a:stretch/>
        </p:blipFill>
        <p:spPr>
          <a:xfrm>
            <a:off x="8011863" y="5089217"/>
            <a:ext cx="2415813" cy="1082983"/>
          </a:xfrm>
          <a:prstGeom prst="rect">
            <a:avLst/>
          </a:prstGeom>
        </p:spPr>
      </p:pic>
    </p:spTree>
    <p:extLst>
      <p:ext uri="{BB962C8B-B14F-4D97-AF65-F5344CB8AC3E}">
        <p14:creationId xmlns:p14="http://schemas.microsoft.com/office/powerpoint/2010/main" val="2061910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299" y="3499338"/>
            <a:ext cx="8718509" cy="3539430"/>
          </a:xfrm>
          <a:prstGeom prst="rect">
            <a:avLst/>
          </a:prstGeom>
          <a:noFill/>
        </p:spPr>
        <p:txBody>
          <a:bodyPr wrap="square" rtlCol="0">
            <a:spAutoFit/>
          </a:bodyPr>
          <a:lstStyle/>
          <a:p>
            <a:pPr marL="285750" indent="-285750">
              <a:buFont typeface="Wingdings" panose="05000000000000000000" pitchFamily="2" charset="2"/>
              <a:buChar char="v"/>
            </a:pPr>
            <a:r>
              <a:rPr lang="en-US" sz="1600" dirty="0" smtClean="0"/>
              <a:t>We can clearly see a boom in gross sales in fiscal year 2021 as  compared to 2020</a:t>
            </a:r>
          </a:p>
          <a:p>
            <a:pPr marL="285750" indent="-285750">
              <a:buFont typeface="Wingdings" panose="05000000000000000000" pitchFamily="2" charset="2"/>
              <a:buChar char="v"/>
            </a:pPr>
            <a:endParaRPr lang="en-US" sz="1600" dirty="0"/>
          </a:p>
          <a:p>
            <a:pPr marL="285750" indent="-285750">
              <a:buFont typeface="Wingdings" panose="05000000000000000000" pitchFamily="2" charset="2"/>
              <a:buChar char="v"/>
            </a:pPr>
            <a:r>
              <a:rPr lang="en-US" sz="1600" dirty="0" smtClean="0"/>
              <a:t>In both the year </a:t>
            </a:r>
          </a:p>
          <a:p>
            <a:pPr marL="285750" indent="-285750">
              <a:buFont typeface="Wingdings" panose="05000000000000000000" pitchFamily="2" charset="2"/>
              <a:buChar char="Ø"/>
            </a:pPr>
            <a:r>
              <a:rPr lang="en-US" sz="1600" dirty="0" smtClean="0"/>
              <a:t>            1) Max Sales occurs in month of </a:t>
            </a:r>
            <a:r>
              <a:rPr lang="en-US" sz="1600" b="1" dirty="0">
                <a:solidFill>
                  <a:schemeClr val="accent3"/>
                </a:solidFill>
              </a:rPr>
              <a:t>November</a:t>
            </a:r>
          </a:p>
          <a:p>
            <a:pPr marL="285750" indent="-285750">
              <a:buFont typeface="Wingdings" panose="05000000000000000000" pitchFamily="2" charset="2"/>
              <a:buChar char="Ø"/>
            </a:pPr>
            <a:r>
              <a:rPr lang="en-US" sz="1600" dirty="0"/>
              <a:t> </a:t>
            </a:r>
            <a:r>
              <a:rPr lang="en-US" sz="1600" dirty="0" smtClean="0"/>
              <a:t>            2)Min sales occurs in month of </a:t>
            </a:r>
            <a:r>
              <a:rPr lang="en-US" sz="1600" b="1" dirty="0">
                <a:solidFill>
                  <a:schemeClr val="accent3"/>
                </a:solidFill>
              </a:rPr>
              <a:t>March</a:t>
            </a:r>
          </a:p>
          <a:p>
            <a:pPr marL="285750" indent="-285750">
              <a:buFont typeface="Wingdings" panose="05000000000000000000" pitchFamily="2" charset="2"/>
              <a:buChar char="v"/>
            </a:pPr>
            <a:endParaRPr lang="en-US" sz="1600" dirty="0"/>
          </a:p>
          <a:p>
            <a:pPr marL="285750" indent="-285750">
              <a:buFont typeface="Wingdings" panose="05000000000000000000" pitchFamily="2" charset="2"/>
              <a:buChar char="v"/>
            </a:pPr>
            <a:r>
              <a:rPr lang="en-US" sz="1600" dirty="0" smtClean="0"/>
              <a:t>The trend shows that there is a significant increase in gross sales in the beginning of fiscal year (</a:t>
            </a:r>
            <a:r>
              <a:rPr lang="en-US" sz="1600" dirty="0" err="1" smtClean="0"/>
              <a:t>Sep,Oct,Nov</a:t>
            </a:r>
            <a:r>
              <a:rPr lang="en-US" sz="1600" dirty="0" smtClean="0"/>
              <a:t>)</a:t>
            </a:r>
          </a:p>
          <a:p>
            <a:pPr marL="285750" indent="-285750">
              <a:buFont typeface="Wingdings" panose="05000000000000000000" pitchFamily="2" charset="2"/>
              <a:buChar char="v"/>
            </a:pPr>
            <a:endParaRPr lang="en-US" sz="1600" dirty="0"/>
          </a:p>
          <a:p>
            <a:pPr marL="285750" indent="-285750">
              <a:buFont typeface="Wingdings" panose="05000000000000000000" pitchFamily="2" charset="2"/>
              <a:buChar char="v"/>
            </a:pPr>
            <a:r>
              <a:rPr lang="en-US" sz="1600" dirty="0" smtClean="0"/>
              <a:t>From March -  May the gross sales is low compared to other  years and they belongs to quarter 3 of </a:t>
            </a:r>
            <a:r>
              <a:rPr lang="en-US" sz="1600" dirty="0" err="1" smtClean="0"/>
              <a:t>Atliq’s</a:t>
            </a:r>
            <a:r>
              <a:rPr lang="en-US" sz="1600" dirty="0" smtClean="0"/>
              <a:t> fiscal year</a:t>
            </a:r>
            <a:endParaRPr lang="en-US" sz="1600" dirty="0" smtClean="0"/>
          </a:p>
          <a:p>
            <a:pPr marL="285750" indent="-285750">
              <a:buFont typeface="Wingdings" panose="05000000000000000000" pitchFamily="2" charset="2"/>
              <a:buChar char="v"/>
            </a:pPr>
            <a:endParaRPr lang="en-US" sz="1600" dirty="0" smtClean="0"/>
          </a:p>
          <a:p>
            <a:endParaRPr lang="en-US" sz="1600" dirty="0" smtClean="0"/>
          </a:p>
          <a:p>
            <a:endParaRPr lang="en-IN" sz="1600" dirty="0"/>
          </a:p>
        </p:txBody>
      </p:sp>
      <p:sp>
        <p:nvSpPr>
          <p:cNvPr id="5" name="TextBox 4"/>
          <p:cNvSpPr txBox="1"/>
          <p:nvPr/>
        </p:nvSpPr>
        <p:spPr>
          <a:xfrm>
            <a:off x="0" y="3078012"/>
            <a:ext cx="2695995" cy="338554"/>
          </a:xfrm>
          <a:prstGeom prst="rect">
            <a:avLst/>
          </a:prstGeom>
          <a:noFill/>
        </p:spPr>
        <p:txBody>
          <a:bodyPr wrap="square" rtlCol="0">
            <a:spAutoFit/>
          </a:bodyPr>
          <a:lstStyle/>
          <a:p>
            <a:pPr marL="285750" indent="-285750">
              <a:buFont typeface="Wingdings" panose="05000000000000000000" pitchFamily="2" charset="2"/>
              <a:buChar char="Ø"/>
            </a:pPr>
            <a:r>
              <a:rPr lang="en-IN" sz="1600" b="1" dirty="0" smtClean="0">
                <a:solidFill>
                  <a:schemeClr val="accent3"/>
                </a:solidFill>
              </a:rPr>
              <a:t>Insights</a:t>
            </a:r>
            <a:endParaRPr lang="en-IN" b="1"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769" t="44795" r="40472" b="23912"/>
          <a:stretch/>
        </p:blipFill>
        <p:spPr>
          <a:xfrm>
            <a:off x="254976" y="311440"/>
            <a:ext cx="5407270" cy="236142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682" t="45289" r="40210" b="24736"/>
          <a:stretch/>
        </p:blipFill>
        <p:spPr>
          <a:xfrm>
            <a:off x="5987562" y="310158"/>
            <a:ext cx="5820507" cy="2362704"/>
          </a:xfrm>
          <a:prstGeom prst="rect">
            <a:avLst/>
          </a:prstGeom>
        </p:spPr>
      </p:pic>
    </p:spTree>
    <p:extLst>
      <p:ext uri="{BB962C8B-B14F-4D97-AF65-F5344CB8AC3E}">
        <p14:creationId xmlns:p14="http://schemas.microsoft.com/office/powerpoint/2010/main" val="8278292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80428"/>
          </a:xfrm>
        </p:spPr>
        <p:txBody>
          <a:bodyPr/>
          <a:lstStyle/>
          <a:p>
            <a:r>
              <a:rPr lang="en-US" sz="1600" dirty="0">
                <a:solidFill>
                  <a:schemeClr val="accent3"/>
                </a:solidFill>
                <a:latin typeface="+mn-lt"/>
                <a:ea typeface="+mn-ea"/>
                <a:cs typeface="+mn-cs"/>
              </a:rPr>
              <a:t>REQUEST 8: </a:t>
            </a:r>
            <a:r>
              <a:rPr lang="en-US" sz="1600" dirty="0"/>
              <a:t>In which quarter of 2020, got the maximum </a:t>
            </a:r>
            <a:r>
              <a:rPr lang="en-US" sz="1600" dirty="0" err="1"/>
              <a:t>total_sold_quantity</a:t>
            </a:r>
            <a:r>
              <a:rPr lang="en-US" sz="1600" dirty="0"/>
              <a:t>? The final output contains these fields sorted by the </a:t>
            </a:r>
            <a:r>
              <a:rPr lang="en-US" sz="1600" dirty="0" err="1"/>
              <a:t>total_sold_quantity</a:t>
            </a:r>
            <a:r>
              <a:rPr lang="en-US" sz="1600" dirty="0"/>
              <a:t>: Quarter, </a:t>
            </a:r>
            <a:r>
              <a:rPr lang="en-US" sz="1600" dirty="0" err="1"/>
              <a:t>total_sold_quantity</a:t>
            </a:r>
            <a:endParaRPr lang="en-IN" sz="1600" dirty="0"/>
          </a:p>
        </p:txBody>
      </p:sp>
      <p:sp>
        <p:nvSpPr>
          <p:cNvPr id="3" name="TextBox 2"/>
          <p:cNvSpPr txBox="1"/>
          <p:nvPr/>
        </p:nvSpPr>
        <p:spPr>
          <a:xfrm>
            <a:off x="10366129" y="703385"/>
            <a:ext cx="813043" cy="369332"/>
          </a:xfrm>
          <a:prstGeom prst="rect">
            <a:avLst/>
          </a:prstGeom>
          <a:noFill/>
        </p:spPr>
        <p:txBody>
          <a:bodyPr wrap="none" rtlCol="0">
            <a:spAutoFit/>
          </a:bodyPr>
          <a:lstStyle/>
          <a:p>
            <a:r>
              <a:rPr lang="en-US" b="1" dirty="0" err="1" smtClean="0"/>
              <a:t>Req</a:t>
            </a:r>
            <a:r>
              <a:rPr lang="en-US" b="1" dirty="0" smtClean="0"/>
              <a:t> 8</a:t>
            </a:r>
            <a:endParaRPr lang="en-IN" b="1" dirty="0"/>
          </a:p>
        </p:txBody>
      </p:sp>
      <p:sp>
        <p:nvSpPr>
          <p:cNvPr id="4" name="TextBox 3"/>
          <p:cNvSpPr txBox="1"/>
          <p:nvPr/>
        </p:nvSpPr>
        <p:spPr>
          <a:xfrm>
            <a:off x="646111" y="1195811"/>
            <a:ext cx="4396155" cy="369332"/>
          </a:xfrm>
          <a:prstGeom prst="rect">
            <a:avLst/>
          </a:prstGeom>
          <a:noFill/>
        </p:spPr>
        <p:txBody>
          <a:bodyPr wrap="square" rtlCol="0">
            <a:spAutoFit/>
          </a:bodyPr>
          <a:lstStyle/>
          <a:p>
            <a:pPr algn="ctr"/>
            <a:r>
              <a:rPr lang="en-IN" sz="1600" b="1" dirty="0">
                <a:solidFill>
                  <a:schemeClr val="accent3"/>
                </a:solidFill>
              </a:rPr>
              <a:t>Input</a:t>
            </a:r>
            <a:r>
              <a:rPr lang="en-IN" b="1" dirty="0"/>
              <a:t> </a:t>
            </a:r>
            <a:r>
              <a:rPr lang="en-IN" sz="1600" b="1" dirty="0" smtClean="0">
                <a:solidFill>
                  <a:schemeClr val="accent3"/>
                </a:solidFill>
              </a:rPr>
              <a:t>Query</a:t>
            </a:r>
            <a:endParaRPr lang="en-IN" b="1" dirty="0"/>
          </a:p>
        </p:txBody>
      </p:sp>
      <p:sp>
        <p:nvSpPr>
          <p:cNvPr id="5" name="TextBox 4"/>
          <p:cNvSpPr txBox="1"/>
          <p:nvPr/>
        </p:nvSpPr>
        <p:spPr>
          <a:xfrm>
            <a:off x="6677236" y="1263869"/>
            <a:ext cx="3592791" cy="338554"/>
          </a:xfrm>
          <a:prstGeom prst="rect">
            <a:avLst/>
          </a:prstGeom>
          <a:noFill/>
        </p:spPr>
        <p:txBody>
          <a:bodyPr wrap="square" rtlCol="0">
            <a:spAutoFit/>
          </a:bodyPr>
          <a:lstStyle/>
          <a:p>
            <a:pPr algn="ctr"/>
            <a:r>
              <a:rPr lang="en-IN" sz="1600" b="1" dirty="0" smtClean="0">
                <a:solidFill>
                  <a:schemeClr val="accent3"/>
                </a:solidFill>
              </a:rPr>
              <a:t>Output Table</a:t>
            </a:r>
            <a:endParaRPr lang="en-IN" b="1"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8706" t="25888" r="54283" b="30588"/>
          <a:stretch/>
        </p:blipFill>
        <p:spPr>
          <a:xfrm>
            <a:off x="1292469" y="1565143"/>
            <a:ext cx="2716823" cy="2259623"/>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6346" t="38082" r="73951" b="48708"/>
          <a:stretch/>
        </p:blipFill>
        <p:spPr>
          <a:xfrm>
            <a:off x="7796624" y="1565143"/>
            <a:ext cx="1354014" cy="18416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2290" t="32937" r="47989" b="26711"/>
          <a:stretch/>
        </p:blipFill>
        <p:spPr>
          <a:xfrm>
            <a:off x="7274669" y="3538837"/>
            <a:ext cx="3904503" cy="2813541"/>
          </a:xfrm>
          <a:prstGeom prst="rect">
            <a:avLst/>
          </a:prstGeom>
        </p:spPr>
      </p:pic>
      <p:sp>
        <p:nvSpPr>
          <p:cNvPr id="9" name="TextBox 8"/>
          <p:cNvSpPr txBox="1"/>
          <p:nvPr/>
        </p:nvSpPr>
        <p:spPr>
          <a:xfrm>
            <a:off x="123092" y="4213192"/>
            <a:ext cx="6075486" cy="1077218"/>
          </a:xfrm>
          <a:prstGeom prst="rect">
            <a:avLst/>
          </a:prstGeom>
          <a:noFill/>
        </p:spPr>
        <p:txBody>
          <a:bodyPr wrap="square" rtlCol="0">
            <a:spAutoFit/>
          </a:bodyPr>
          <a:lstStyle/>
          <a:p>
            <a:pPr marL="285750" indent="-285750">
              <a:buFont typeface="Wingdings" panose="05000000000000000000" pitchFamily="2" charset="2"/>
              <a:buChar char="v"/>
            </a:pPr>
            <a:r>
              <a:rPr lang="en-US" sz="1600" dirty="0" smtClean="0"/>
              <a:t>Maximum amount of quantity is sold in </a:t>
            </a:r>
            <a:r>
              <a:rPr lang="en-US" sz="1600" b="1" dirty="0">
                <a:solidFill>
                  <a:schemeClr val="accent3"/>
                </a:solidFill>
              </a:rPr>
              <a:t>quarter 1 </a:t>
            </a:r>
            <a:r>
              <a:rPr lang="en-US" sz="1600" dirty="0" smtClean="0"/>
              <a:t>followed by quarter 2</a:t>
            </a:r>
          </a:p>
          <a:p>
            <a:pPr marL="285750" indent="-285750">
              <a:buFont typeface="Wingdings" panose="05000000000000000000" pitchFamily="2" charset="2"/>
              <a:buChar char="v"/>
            </a:pPr>
            <a:r>
              <a:rPr lang="en-US" sz="1600" b="1" dirty="0">
                <a:solidFill>
                  <a:schemeClr val="accent3"/>
                </a:solidFill>
              </a:rPr>
              <a:t>Quarter 3 </a:t>
            </a:r>
            <a:r>
              <a:rPr lang="en-US" sz="1600" dirty="0" smtClean="0"/>
              <a:t>shows a sudden drop in quantity sold</a:t>
            </a:r>
            <a:endParaRPr lang="en-US" sz="1600" dirty="0" smtClean="0"/>
          </a:p>
          <a:p>
            <a:endParaRPr lang="en-IN" sz="1600" dirty="0"/>
          </a:p>
        </p:txBody>
      </p:sp>
      <p:sp>
        <p:nvSpPr>
          <p:cNvPr id="10" name="TextBox 9"/>
          <p:cNvSpPr txBox="1"/>
          <p:nvPr/>
        </p:nvSpPr>
        <p:spPr>
          <a:xfrm>
            <a:off x="0" y="3824766"/>
            <a:ext cx="2695995" cy="338554"/>
          </a:xfrm>
          <a:prstGeom prst="rect">
            <a:avLst/>
          </a:prstGeom>
          <a:noFill/>
        </p:spPr>
        <p:txBody>
          <a:bodyPr wrap="square" rtlCol="0">
            <a:spAutoFit/>
          </a:bodyPr>
          <a:lstStyle/>
          <a:p>
            <a:pPr marL="285750" indent="-285750">
              <a:buFont typeface="Wingdings" panose="05000000000000000000" pitchFamily="2" charset="2"/>
              <a:buChar char="Ø"/>
            </a:pPr>
            <a:r>
              <a:rPr lang="en-IN" sz="1600" b="1" dirty="0" smtClean="0">
                <a:solidFill>
                  <a:schemeClr val="accent3"/>
                </a:solidFill>
              </a:rPr>
              <a:t>Insights</a:t>
            </a:r>
            <a:endParaRPr lang="en-IN" b="1" dirty="0"/>
          </a:p>
        </p:txBody>
      </p:sp>
    </p:spTree>
    <p:extLst>
      <p:ext uri="{BB962C8B-B14F-4D97-AF65-F5344CB8AC3E}">
        <p14:creationId xmlns:p14="http://schemas.microsoft.com/office/powerpoint/2010/main" val="21518680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485" y="11178"/>
            <a:ext cx="9400203" cy="1061539"/>
          </a:xfrm>
        </p:spPr>
        <p:txBody>
          <a:bodyPr/>
          <a:lstStyle/>
          <a:p>
            <a:r>
              <a:rPr lang="en-US" sz="1600" b="1" dirty="0">
                <a:solidFill>
                  <a:schemeClr val="accent3"/>
                </a:solidFill>
                <a:latin typeface="+mn-lt"/>
                <a:ea typeface="+mn-ea"/>
                <a:cs typeface="+mn-cs"/>
              </a:rPr>
              <a:t>REQUEST 9: </a:t>
            </a:r>
            <a:r>
              <a:rPr lang="en-US" sz="1600" dirty="0"/>
              <a:t>Which channel helped to bring more gross sales in the fiscal year 2021 and the percentage of contribution? The final output contains these fields: channel, </a:t>
            </a:r>
            <a:r>
              <a:rPr lang="en-US" sz="1600" dirty="0" err="1"/>
              <a:t>gross_sales_mln</a:t>
            </a:r>
            <a:r>
              <a:rPr lang="en-US" sz="1600" dirty="0"/>
              <a:t>, percentage</a:t>
            </a:r>
            <a:endParaRPr lang="en-IN" sz="1600" dirty="0">
              <a:solidFill>
                <a:schemeClr val="accent3"/>
              </a:solidFill>
              <a:latin typeface="+mn-lt"/>
              <a:ea typeface="+mn-ea"/>
              <a:cs typeface="+mn-cs"/>
            </a:endParaRPr>
          </a:p>
        </p:txBody>
      </p:sp>
      <p:sp>
        <p:nvSpPr>
          <p:cNvPr id="3" name="TextBox 2"/>
          <p:cNvSpPr txBox="1"/>
          <p:nvPr/>
        </p:nvSpPr>
        <p:spPr>
          <a:xfrm>
            <a:off x="10366129" y="703385"/>
            <a:ext cx="813043" cy="369332"/>
          </a:xfrm>
          <a:prstGeom prst="rect">
            <a:avLst/>
          </a:prstGeom>
          <a:noFill/>
        </p:spPr>
        <p:txBody>
          <a:bodyPr wrap="none" rtlCol="0">
            <a:spAutoFit/>
          </a:bodyPr>
          <a:lstStyle/>
          <a:p>
            <a:r>
              <a:rPr lang="en-US" b="1" dirty="0" err="1" smtClean="0"/>
              <a:t>Req</a:t>
            </a:r>
            <a:r>
              <a:rPr lang="en-US" b="1" dirty="0" smtClean="0"/>
              <a:t> 9</a:t>
            </a:r>
            <a:endParaRPr lang="en-IN" b="1" dirty="0"/>
          </a:p>
        </p:txBody>
      </p:sp>
      <p:sp>
        <p:nvSpPr>
          <p:cNvPr id="4" name="TextBox 3"/>
          <p:cNvSpPr txBox="1"/>
          <p:nvPr/>
        </p:nvSpPr>
        <p:spPr>
          <a:xfrm>
            <a:off x="202222" y="1002377"/>
            <a:ext cx="4284603" cy="369332"/>
          </a:xfrm>
          <a:prstGeom prst="rect">
            <a:avLst/>
          </a:prstGeom>
          <a:noFill/>
        </p:spPr>
        <p:txBody>
          <a:bodyPr wrap="square" rtlCol="0">
            <a:spAutoFit/>
          </a:bodyPr>
          <a:lstStyle/>
          <a:p>
            <a:pPr algn="ctr"/>
            <a:r>
              <a:rPr lang="en-IN" sz="1600" b="1" dirty="0">
                <a:solidFill>
                  <a:schemeClr val="accent3"/>
                </a:solidFill>
              </a:rPr>
              <a:t>Input</a:t>
            </a:r>
            <a:r>
              <a:rPr lang="en-IN" b="1" dirty="0"/>
              <a:t> </a:t>
            </a:r>
            <a:r>
              <a:rPr lang="en-IN" sz="1600" b="1" dirty="0" smtClean="0">
                <a:solidFill>
                  <a:schemeClr val="accent3"/>
                </a:solidFill>
              </a:rPr>
              <a:t>Query</a:t>
            </a:r>
            <a:endParaRPr lang="en-IN" b="1" dirty="0"/>
          </a:p>
        </p:txBody>
      </p:sp>
      <p:sp>
        <p:nvSpPr>
          <p:cNvPr id="5" name="TextBox 4"/>
          <p:cNvSpPr txBox="1"/>
          <p:nvPr/>
        </p:nvSpPr>
        <p:spPr>
          <a:xfrm>
            <a:off x="6773338" y="1001336"/>
            <a:ext cx="3592791" cy="338554"/>
          </a:xfrm>
          <a:prstGeom prst="rect">
            <a:avLst/>
          </a:prstGeom>
          <a:noFill/>
        </p:spPr>
        <p:txBody>
          <a:bodyPr wrap="square" rtlCol="0">
            <a:spAutoFit/>
          </a:bodyPr>
          <a:lstStyle/>
          <a:p>
            <a:pPr algn="ctr"/>
            <a:r>
              <a:rPr lang="en-IN" sz="1600" b="1" dirty="0" smtClean="0">
                <a:solidFill>
                  <a:schemeClr val="accent3"/>
                </a:solidFill>
              </a:rPr>
              <a:t>Output Table</a:t>
            </a:r>
            <a:endParaRPr lang="en-IN" b="1"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0018" t="19791" r="43881" b="34991"/>
          <a:stretch/>
        </p:blipFill>
        <p:spPr>
          <a:xfrm>
            <a:off x="280915" y="1371709"/>
            <a:ext cx="5346162" cy="2869529"/>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6405" t="72743" r="61480" b="13708"/>
          <a:stretch/>
        </p:blipFill>
        <p:spPr>
          <a:xfrm>
            <a:off x="6871180" y="1465077"/>
            <a:ext cx="4010902" cy="1708946"/>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0804" t="36230" r="42221" b="22594"/>
          <a:stretch/>
        </p:blipFill>
        <p:spPr>
          <a:xfrm>
            <a:off x="7989037" y="4114138"/>
            <a:ext cx="3719147" cy="2198078"/>
          </a:xfrm>
          <a:prstGeom prst="rect">
            <a:avLst/>
          </a:prstGeom>
        </p:spPr>
      </p:pic>
      <p:sp>
        <p:nvSpPr>
          <p:cNvPr id="9" name="TextBox 8"/>
          <p:cNvSpPr txBox="1"/>
          <p:nvPr/>
        </p:nvSpPr>
        <p:spPr>
          <a:xfrm>
            <a:off x="96713" y="4754851"/>
            <a:ext cx="7482256" cy="2062103"/>
          </a:xfrm>
          <a:prstGeom prst="rect">
            <a:avLst/>
          </a:prstGeom>
          <a:noFill/>
        </p:spPr>
        <p:txBody>
          <a:bodyPr wrap="square" rtlCol="0">
            <a:spAutoFit/>
          </a:bodyPr>
          <a:lstStyle/>
          <a:p>
            <a:pPr marL="285750" indent="-285750">
              <a:buFont typeface="Wingdings" panose="05000000000000000000" pitchFamily="2" charset="2"/>
              <a:buChar char="v"/>
            </a:pPr>
            <a:r>
              <a:rPr lang="en-US" sz="1600" dirty="0" smtClean="0"/>
              <a:t>Majority of</a:t>
            </a:r>
            <a:r>
              <a:rPr lang="en-IN" sz="1600" dirty="0" smtClean="0"/>
              <a:t> </a:t>
            </a:r>
            <a:r>
              <a:rPr lang="en-IN" sz="1600" dirty="0" err="1" smtClean="0"/>
              <a:t>Atliq</a:t>
            </a:r>
            <a:r>
              <a:rPr lang="en-IN" sz="1600" dirty="0" smtClean="0"/>
              <a:t> Hardware’s gross sales comes from  </a:t>
            </a:r>
            <a:r>
              <a:rPr lang="en-US" sz="1600" b="1" dirty="0">
                <a:solidFill>
                  <a:schemeClr val="accent3"/>
                </a:solidFill>
              </a:rPr>
              <a:t>Retailers </a:t>
            </a:r>
            <a:r>
              <a:rPr lang="en-US" sz="1600" dirty="0" smtClean="0"/>
              <a:t>as they contribute about </a:t>
            </a:r>
            <a:r>
              <a:rPr lang="en-US" sz="1600" b="1" dirty="0">
                <a:solidFill>
                  <a:schemeClr val="accent3"/>
                </a:solidFill>
              </a:rPr>
              <a:t>73.23% </a:t>
            </a:r>
            <a:r>
              <a:rPr lang="en-US" sz="1600" dirty="0" smtClean="0"/>
              <a:t>of </a:t>
            </a:r>
            <a:r>
              <a:rPr lang="en-US" sz="1600" dirty="0" err="1" smtClean="0"/>
              <a:t>Atliq’s</a:t>
            </a:r>
            <a:r>
              <a:rPr lang="en-US" sz="1600" dirty="0" smtClean="0"/>
              <a:t> total gross sales</a:t>
            </a:r>
          </a:p>
          <a:p>
            <a:endParaRPr lang="en-US" sz="1600" dirty="0" smtClean="0"/>
          </a:p>
          <a:p>
            <a:pPr marL="285750" indent="-285750">
              <a:buFont typeface="Wingdings" panose="05000000000000000000" pitchFamily="2" charset="2"/>
              <a:buChar char="v"/>
            </a:pPr>
            <a:r>
              <a:rPr lang="en-US" sz="1600" dirty="0" smtClean="0"/>
              <a:t>Maintaining a good connection </a:t>
            </a:r>
            <a:r>
              <a:rPr lang="en-US" sz="1600" dirty="0"/>
              <a:t>with retailers can boost gross </a:t>
            </a:r>
            <a:r>
              <a:rPr lang="en-US" sz="1600" dirty="0" smtClean="0"/>
              <a:t>sales.</a:t>
            </a:r>
          </a:p>
          <a:p>
            <a:endParaRPr lang="en-US" sz="1600" dirty="0"/>
          </a:p>
          <a:p>
            <a:pPr marL="285750" indent="-285750">
              <a:buFont typeface="Wingdings" panose="05000000000000000000" pitchFamily="2" charset="2"/>
              <a:buChar char="v"/>
            </a:pPr>
            <a:r>
              <a:rPr lang="en-US" sz="1600" dirty="0" smtClean="0"/>
              <a:t> Providing discounts to retailers can help to improve the relation and  hence improve the sales</a:t>
            </a:r>
          </a:p>
          <a:p>
            <a:endParaRPr lang="en-IN" sz="1600" dirty="0"/>
          </a:p>
        </p:txBody>
      </p:sp>
      <p:sp>
        <p:nvSpPr>
          <p:cNvPr id="10" name="TextBox 9"/>
          <p:cNvSpPr txBox="1"/>
          <p:nvPr/>
        </p:nvSpPr>
        <p:spPr>
          <a:xfrm>
            <a:off x="-26377" y="4366425"/>
            <a:ext cx="2066674" cy="338554"/>
          </a:xfrm>
          <a:prstGeom prst="rect">
            <a:avLst/>
          </a:prstGeom>
          <a:noFill/>
        </p:spPr>
        <p:txBody>
          <a:bodyPr wrap="square" rtlCol="0">
            <a:spAutoFit/>
          </a:bodyPr>
          <a:lstStyle/>
          <a:p>
            <a:pPr marL="285750" indent="-285750">
              <a:buFont typeface="Wingdings" panose="05000000000000000000" pitchFamily="2" charset="2"/>
              <a:buChar char="Ø"/>
            </a:pPr>
            <a:r>
              <a:rPr lang="en-IN" sz="1600" b="1" dirty="0" smtClean="0">
                <a:solidFill>
                  <a:schemeClr val="accent3"/>
                </a:solidFill>
              </a:rPr>
              <a:t>Insights</a:t>
            </a:r>
            <a:endParaRPr lang="en-IN" b="1" dirty="0"/>
          </a:p>
        </p:txBody>
      </p:sp>
    </p:spTree>
    <p:extLst>
      <p:ext uri="{BB962C8B-B14F-4D97-AF65-F5344CB8AC3E}">
        <p14:creationId xmlns:p14="http://schemas.microsoft.com/office/powerpoint/2010/main" val="26058924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511" y="91849"/>
            <a:ext cx="9404723" cy="1059559"/>
          </a:xfrm>
        </p:spPr>
        <p:txBody>
          <a:bodyPr/>
          <a:lstStyle/>
          <a:p>
            <a:r>
              <a:rPr lang="en-US" sz="1600" b="1" dirty="0">
                <a:solidFill>
                  <a:schemeClr val="accent3"/>
                </a:solidFill>
                <a:latin typeface="+mn-lt"/>
                <a:ea typeface="+mn-ea"/>
                <a:cs typeface="+mn-cs"/>
              </a:rPr>
              <a:t>REQUEST 10: </a:t>
            </a:r>
            <a:r>
              <a:rPr lang="en-US" sz="1600" dirty="0"/>
              <a:t>Get the Top 3 products in each division that have a high </a:t>
            </a:r>
            <a:r>
              <a:rPr lang="en-US" sz="1600" dirty="0" err="1"/>
              <a:t>total_sold_quantity</a:t>
            </a:r>
            <a:r>
              <a:rPr lang="en-US" sz="1600" dirty="0"/>
              <a:t> in the </a:t>
            </a:r>
            <a:r>
              <a:rPr lang="en-US" sz="1600" dirty="0" err="1"/>
              <a:t>fiscal_year</a:t>
            </a:r>
            <a:r>
              <a:rPr lang="en-US" sz="1600" dirty="0"/>
              <a:t> 2021? The final output contains these fields: division, </a:t>
            </a:r>
            <a:r>
              <a:rPr lang="en-US" sz="1600" dirty="0" err="1"/>
              <a:t>product_code</a:t>
            </a:r>
            <a:r>
              <a:rPr lang="en-US" sz="1600" dirty="0"/>
              <a:t>, Product, </a:t>
            </a:r>
            <a:r>
              <a:rPr lang="en-US" sz="1600" dirty="0" err="1"/>
              <a:t>total_sold_quantity</a:t>
            </a:r>
            <a:r>
              <a:rPr lang="en-US" sz="1600" dirty="0"/>
              <a:t>, </a:t>
            </a:r>
            <a:r>
              <a:rPr lang="en-US" sz="1600" dirty="0" err="1"/>
              <a:t>rank_order</a:t>
            </a:r>
            <a:r>
              <a:rPr lang="en-US" sz="1600" dirty="0"/>
              <a:t> </a:t>
            </a:r>
            <a:endParaRPr lang="en-IN" sz="1600" dirty="0">
              <a:solidFill>
                <a:schemeClr val="accent3"/>
              </a:solidFill>
              <a:latin typeface="+mn-lt"/>
              <a:ea typeface="+mn-ea"/>
              <a:cs typeface="+mn-cs"/>
            </a:endParaRPr>
          </a:p>
        </p:txBody>
      </p:sp>
      <p:sp>
        <p:nvSpPr>
          <p:cNvPr id="3" name="TextBox 2"/>
          <p:cNvSpPr txBox="1"/>
          <p:nvPr/>
        </p:nvSpPr>
        <p:spPr>
          <a:xfrm>
            <a:off x="10366129" y="703385"/>
            <a:ext cx="942887" cy="369332"/>
          </a:xfrm>
          <a:prstGeom prst="rect">
            <a:avLst/>
          </a:prstGeom>
          <a:noFill/>
        </p:spPr>
        <p:txBody>
          <a:bodyPr wrap="none" rtlCol="0">
            <a:spAutoFit/>
          </a:bodyPr>
          <a:lstStyle/>
          <a:p>
            <a:r>
              <a:rPr lang="en-US" b="1" dirty="0" err="1" smtClean="0"/>
              <a:t>Req</a:t>
            </a:r>
            <a:r>
              <a:rPr lang="en-US" b="1" dirty="0" smtClean="0"/>
              <a:t> 10</a:t>
            </a:r>
            <a:endParaRPr lang="en-IN" b="1" dirty="0"/>
          </a:p>
        </p:txBody>
      </p:sp>
      <p:sp>
        <p:nvSpPr>
          <p:cNvPr id="4" name="TextBox 3"/>
          <p:cNvSpPr txBox="1"/>
          <p:nvPr/>
        </p:nvSpPr>
        <p:spPr>
          <a:xfrm>
            <a:off x="376195" y="929741"/>
            <a:ext cx="5328139" cy="369332"/>
          </a:xfrm>
          <a:prstGeom prst="rect">
            <a:avLst/>
          </a:prstGeom>
          <a:noFill/>
        </p:spPr>
        <p:txBody>
          <a:bodyPr wrap="square" rtlCol="0">
            <a:spAutoFit/>
          </a:bodyPr>
          <a:lstStyle/>
          <a:p>
            <a:pPr algn="ctr"/>
            <a:r>
              <a:rPr lang="en-IN" sz="1600" b="1" dirty="0">
                <a:solidFill>
                  <a:schemeClr val="accent3"/>
                </a:solidFill>
              </a:rPr>
              <a:t>Input</a:t>
            </a:r>
            <a:r>
              <a:rPr lang="en-IN" b="1" dirty="0"/>
              <a:t> </a:t>
            </a:r>
            <a:r>
              <a:rPr lang="en-IN" sz="1600" b="1" dirty="0" smtClean="0">
                <a:solidFill>
                  <a:schemeClr val="accent3"/>
                </a:solidFill>
              </a:rPr>
              <a:t>Query</a:t>
            </a:r>
            <a:endParaRPr lang="en-IN" b="1" dirty="0"/>
          </a:p>
        </p:txBody>
      </p:sp>
      <p:sp>
        <p:nvSpPr>
          <p:cNvPr id="5" name="TextBox 4"/>
          <p:cNvSpPr txBox="1"/>
          <p:nvPr/>
        </p:nvSpPr>
        <p:spPr>
          <a:xfrm>
            <a:off x="5974723" y="921185"/>
            <a:ext cx="4674870" cy="338554"/>
          </a:xfrm>
          <a:prstGeom prst="rect">
            <a:avLst/>
          </a:prstGeom>
          <a:noFill/>
        </p:spPr>
        <p:txBody>
          <a:bodyPr wrap="square" rtlCol="0">
            <a:spAutoFit/>
          </a:bodyPr>
          <a:lstStyle/>
          <a:p>
            <a:pPr algn="ctr"/>
            <a:r>
              <a:rPr lang="en-IN" sz="1600" b="1" dirty="0" smtClean="0">
                <a:solidFill>
                  <a:schemeClr val="accent3"/>
                </a:solidFill>
              </a:rPr>
              <a:t>Output Table</a:t>
            </a:r>
            <a:endParaRPr lang="en-IN" b="1"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8619" t="40622" r="30857" b="16023"/>
          <a:stretch/>
        </p:blipFill>
        <p:spPr>
          <a:xfrm>
            <a:off x="376194" y="1368070"/>
            <a:ext cx="5839967" cy="2693266"/>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6434" t="38590" r="47815" b="37700"/>
          <a:stretch/>
        </p:blipFill>
        <p:spPr>
          <a:xfrm>
            <a:off x="6528639" y="1299073"/>
            <a:ext cx="4674870" cy="1600200"/>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4021" t="30795" r="37587" b="20947"/>
          <a:stretch/>
        </p:blipFill>
        <p:spPr>
          <a:xfrm>
            <a:off x="6438341" y="3639305"/>
            <a:ext cx="5328139" cy="2515310"/>
          </a:xfrm>
          <a:prstGeom prst="rect">
            <a:avLst/>
          </a:prstGeom>
        </p:spPr>
      </p:pic>
      <p:sp>
        <p:nvSpPr>
          <p:cNvPr id="11" name="TextBox 10"/>
          <p:cNvSpPr txBox="1"/>
          <p:nvPr/>
        </p:nvSpPr>
        <p:spPr>
          <a:xfrm>
            <a:off x="17583" y="4169667"/>
            <a:ext cx="5785340" cy="338554"/>
          </a:xfrm>
          <a:prstGeom prst="rect">
            <a:avLst/>
          </a:prstGeom>
          <a:noFill/>
        </p:spPr>
        <p:txBody>
          <a:bodyPr wrap="square" rtlCol="0">
            <a:spAutoFit/>
          </a:bodyPr>
          <a:lstStyle/>
          <a:p>
            <a:pPr marL="285750" indent="-285750">
              <a:buFont typeface="Wingdings" panose="05000000000000000000" pitchFamily="2" charset="2"/>
              <a:buChar char="Ø"/>
            </a:pPr>
            <a:r>
              <a:rPr lang="en-IN" sz="1600" b="1" dirty="0" smtClean="0">
                <a:solidFill>
                  <a:schemeClr val="accent3"/>
                </a:solidFill>
              </a:rPr>
              <a:t>Top products under each division</a:t>
            </a:r>
            <a:endParaRPr lang="en-IN" b="1" dirty="0"/>
          </a:p>
        </p:txBody>
      </p:sp>
      <p:sp>
        <p:nvSpPr>
          <p:cNvPr id="8" name="Rectangle 7"/>
          <p:cNvSpPr/>
          <p:nvPr/>
        </p:nvSpPr>
        <p:spPr>
          <a:xfrm>
            <a:off x="120161" y="4699420"/>
            <a:ext cx="6096000" cy="923330"/>
          </a:xfrm>
          <a:prstGeom prst="rect">
            <a:avLst/>
          </a:prstGeom>
        </p:spPr>
        <p:txBody>
          <a:bodyPr>
            <a:spAutoFit/>
          </a:bodyPr>
          <a:lstStyle/>
          <a:p>
            <a:pPr marL="285750" indent="-285750">
              <a:buFont typeface="Wingdings" panose="05000000000000000000" pitchFamily="2" charset="2"/>
              <a:buChar char="q"/>
            </a:pPr>
            <a:r>
              <a:rPr lang="en-IN" dirty="0"/>
              <a:t>Network and Storage (N &amp; S) – </a:t>
            </a:r>
            <a:r>
              <a:rPr lang="en-IN" b="1" dirty="0"/>
              <a:t>AQ Pen Drive 2 IN </a:t>
            </a:r>
            <a:r>
              <a:rPr lang="en-IN" b="1" dirty="0" smtClean="0"/>
              <a:t>1</a:t>
            </a:r>
          </a:p>
          <a:p>
            <a:pPr marL="285750" indent="-285750">
              <a:buFont typeface="Wingdings" panose="05000000000000000000" pitchFamily="2" charset="2"/>
              <a:buChar char="q"/>
            </a:pPr>
            <a:r>
              <a:rPr lang="en-IN" dirty="0" smtClean="0"/>
              <a:t> </a:t>
            </a:r>
            <a:r>
              <a:rPr lang="en-IN" dirty="0"/>
              <a:t>Peripherals and Accessories (P &amp; A) – </a:t>
            </a:r>
            <a:r>
              <a:rPr lang="en-IN" b="1" dirty="0"/>
              <a:t>AQ </a:t>
            </a:r>
            <a:r>
              <a:rPr lang="en-IN" b="1" dirty="0" smtClean="0"/>
              <a:t>Gamer</a:t>
            </a:r>
          </a:p>
          <a:p>
            <a:pPr marL="285750" indent="-285750">
              <a:buFont typeface="Wingdings" panose="05000000000000000000" pitchFamily="2" charset="2"/>
              <a:buChar char="q"/>
            </a:pPr>
            <a:r>
              <a:rPr lang="en-IN" dirty="0" smtClean="0"/>
              <a:t> </a:t>
            </a:r>
            <a:r>
              <a:rPr lang="en-IN" dirty="0"/>
              <a:t>Ms Personal Computer (PC) – </a:t>
            </a:r>
            <a:r>
              <a:rPr lang="en-IN" b="1" dirty="0"/>
              <a:t>AQ Digit</a:t>
            </a:r>
          </a:p>
        </p:txBody>
      </p:sp>
    </p:spTree>
    <p:extLst>
      <p:ext uri="{BB962C8B-B14F-4D97-AF65-F5344CB8AC3E}">
        <p14:creationId xmlns:p14="http://schemas.microsoft.com/office/powerpoint/2010/main" val="6235895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914400" y="452718"/>
            <a:ext cx="9136434" cy="1200236"/>
          </a:xfrm>
        </p:spPr>
        <p:txBody>
          <a:bodyPr/>
          <a:lstStyle/>
          <a:p>
            <a:pPr algn="ctr"/>
            <a:r>
              <a:rPr lang="en-IN" b="1" dirty="0"/>
              <a:t>TABLE OF CONTENTS</a:t>
            </a:r>
          </a:p>
        </p:txBody>
      </p:sp>
      <p:sp>
        <p:nvSpPr>
          <p:cNvPr id="11" name="Content Placeholder 10"/>
          <p:cNvSpPr>
            <a:spLocks noGrp="1"/>
          </p:cNvSpPr>
          <p:nvPr>
            <p:ph idx="1"/>
          </p:nvPr>
        </p:nvSpPr>
        <p:spPr/>
        <p:txBody>
          <a:bodyPr/>
          <a:lstStyle/>
          <a:p>
            <a:r>
              <a:rPr lang="en-US" dirty="0" smtClean="0"/>
              <a:t>INTRODUCTION</a:t>
            </a:r>
          </a:p>
          <a:p>
            <a:r>
              <a:rPr lang="en-US" dirty="0" smtClean="0"/>
              <a:t>AGENDA</a:t>
            </a:r>
          </a:p>
          <a:p>
            <a:r>
              <a:rPr lang="en-US" dirty="0" smtClean="0"/>
              <a:t>DATA </a:t>
            </a:r>
            <a:r>
              <a:rPr lang="en-US" dirty="0" smtClean="0"/>
              <a:t>UNDERSTANDING</a:t>
            </a:r>
            <a:endParaRPr lang="en-US" dirty="0" smtClean="0"/>
          </a:p>
          <a:p>
            <a:r>
              <a:rPr lang="en-US" dirty="0" smtClean="0"/>
              <a:t>AD-HOC REQUESTS WITH SOLUTIONS</a:t>
            </a:r>
          </a:p>
          <a:p>
            <a:pPr marL="0" indent="0">
              <a:buNone/>
            </a:pPr>
            <a:endParaRPr lang="en-US" dirty="0" smtClean="0"/>
          </a:p>
          <a:p>
            <a:endParaRPr lang="en-IN" dirty="0"/>
          </a:p>
        </p:txBody>
      </p:sp>
    </p:spTree>
    <p:extLst>
      <p:ext uri="{BB962C8B-B14F-4D97-AF65-F5344CB8AC3E}">
        <p14:creationId xmlns:p14="http://schemas.microsoft.com/office/powerpoint/2010/main" val="3825259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7492" y="313592"/>
            <a:ext cx="8846405" cy="1022838"/>
          </a:xfrm>
        </p:spPr>
        <p:txBody>
          <a:bodyPr/>
          <a:lstStyle/>
          <a:p>
            <a:pPr algn="ctr"/>
            <a:r>
              <a:rPr lang="en-US" dirty="0" smtClean="0"/>
              <a:t>INTRODUCTION</a:t>
            </a:r>
            <a:endParaRPr lang="en-IN" dirty="0"/>
          </a:p>
        </p:txBody>
      </p:sp>
      <p:sp>
        <p:nvSpPr>
          <p:cNvPr id="3" name="Text Placeholder 2"/>
          <p:cNvSpPr>
            <a:spLocks noGrp="1"/>
          </p:cNvSpPr>
          <p:nvPr>
            <p:ph type="body" sz="half" idx="2"/>
          </p:nvPr>
        </p:nvSpPr>
        <p:spPr>
          <a:xfrm>
            <a:off x="970315" y="1521069"/>
            <a:ext cx="8825659" cy="3991708"/>
          </a:xfrm>
        </p:spPr>
        <p:txBody>
          <a:bodyPr>
            <a:normAutofit/>
          </a:bodyPr>
          <a:lstStyle/>
          <a:p>
            <a:r>
              <a:rPr lang="en-US" sz="2400" dirty="0" err="1"/>
              <a:t>Atliq</a:t>
            </a:r>
            <a:r>
              <a:rPr lang="en-US" sz="2400" dirty="0"/>
              <a:t> Hardware is one of the leading computer hardware producers in India and well expanded in other countries too. </a:t>
            </a:r>
            <a:r>
              <a:rPr lang="en-US" sz="2400" dirty="0" err="1"/>
              <a:t>Atliq</a:t>
            </a:r>
            <a:r>
              <a:rPr lang="en-US" sz="2400" dirty="0"/>
              <a:t> Hardware has 74 customers, in 27 countries worldwide. Along with Asia Pacific (APAC) region, they also operate in Europe (EU), North America (NA) and Latin America (LATAM). </a:t>
            </a:r>
            <a:r>
              <a:rPr lang="en-US" sz="2400" dirty="0" err="1"/>
              <a:t>Atliq</a:t>
            </a:r>
            <a:r>
              <a:rPr lang="en-US" sz="2400" dirty="0"/>
              <a:t> Hardware has 3 main division of products – Peripherals and Accessories (P &amp; A), Network and Storage (N &amp; S), and Personal Computer (PC).</a:t>
            </a:r>
            <a:endParaRPr lang="en-IN" sz="2400" dirty="0"/>
          </a:p>
        </p:txBody>
      </p:sp>
    </p:spTree>
    <p:extLst>
      <p:ext uri="{BB962C8B-B14F-4D97-AF65-F5344CB8AC3E}">
        <p14:creationId xmlns:p14="http://schemas.microsoft.com/office/powerpoint/2010/main" val="34244120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4726" y="436685"/>
            <a:ext cx="8266113" cy="987669"/>
          </a:xfrm>
        </p:spPr>
        <p:txBody>
          <a:bodyPr/>
          <a:lstStyle/>
          <a:p>
            <a:pPr algn="ctr"/>
            <a:r>
              <a:rPr lang="en-US" dirty="0" smtClean="0"/>
              <a:t>AGENDA</a:t>
            </a:r>
            <a:endParaRPr lang="en-IN" dirty="0"/>
          </a:p>
        </p:txBody>
      </p:sp>
      <p:sp>
        <p:nvSpPr>
          <p:cNvPr id="3" name="Text Placeholder 2"/>
          <p:cNvSpPr>
            <a:spLocks noGrp="1"/>
          </p:cNvSpPr>
          <p:nvPr>
            <p:ph type="body" sz="half" idx="2"/>
          </p:nvPr>
        </p:nvSpPr>
        <p:spPr>
          <a:xfrm>
            <a:off x="1216500" y="2145323"/>
            <a:ext cx="8825659" cy="2362200"/>
          </a:xfrm>
        </p:spPr>
        <p:txBody>
          <a:bodyPr>
            <a:normAutofit lnSpcReduction="10000"/>
          </a:bodyPr>
          <a:lstStyle/>
          <a:p>
            <a:pPr marL="285750" indent="-285750">
              <a:buFont typeface="Wingdings" panose="05000000000000000000" pitchFamily="2" charset="2"/>
              <a:buChar char="v"/>
            </a:pPr>
            <a:r>
              <a:rPr lang="en-US" dirty="0"/>
              <a:t>The management of </a:t>
            </a:r>
            <a:r>
              <a:rPr lang="en-US" dirty="0" err="1"/>
              <a:t>Atliq</a:t>
            </a:r>
            <a:r>
              <a:rPr lang="en-US" dirty="0"/>
              <a:t> Hardware informed the data analytics team to generate some insights regarding customer behaviors to make some data-driven decisions. </a:t>
            </a:r>
            <a:endParaRPr lang="en-US" dirty="0" smtClean="0"/>
          </a:p>
          <a:p>
            <a:pPr marL="285750" indent="-285750">
              <a:buFont typeface="Wingdings" panose="05000000000000000000" pitchFamily="2" charset="2"/>
              <a:buChar char="v"/>
            </a:pPr>
            <a:r>
              <a:rPr lang="en-US" dirty="0" err="1"/>
              <a:t>Atliq</a:t>
            </a:r>
            <a:r>
              <a:rPr lang="en-US" dirty="0"/>
              <a:t> Hardware wants to do ad-hoc analysis therefore analytical team assigned us a task to generate a report by running 10 ad-hoc requests.</a:t>
            </a:r>
          </a:p>
          <a:p>
            <a:pPr marL="285750" indent="-285750">
              <a:buFont typeface="Wingdings" panose="05000000000000000000" pitchFamily="2" charset="2"/>
              <a:buChar char="v"/>
            </a:pPr>
            <a:r>
              <a:rPr lang="en-US" dirty="0"/>
              <a:t> We ran 10 ad-hoc requests using SQL to present meaningful insights to our stakeholders which will help our company to make data-driven decisions for their business’s growth.</a:t>
            </a:r>
            <a:endParaRPr lang="en-IN" dirty="0"/>
          </a:p>
        </p:txBody>
      </p:sp>
    </p:spTree>
    <p:extLst>
      <p:ext uri="{BB962C8B-B14F-4D97-AF65-F5344CB8AC3E}">
        <p14:creationId xmlns:p14="http://schemas.microsoft.com/office/powerpoint/2010/main" val="193559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9"/>
            <a:ext cx="4928212" cy="628735"/>
          </a:xfrm>
        </p:spPr>
        <p:txBody>
          <a:bodyPr/>
          <a:lstStyle/>
          <a:p>
            <a:r>
              <a:rPr lang="en-US" sz="3200" b="1" dirty="0" smtClean="0"/>
              <a:t>DATA UNDERSTANDING</a:t>
            </a:r>
            <a:endParaRPr lang="en-IN" sz="3200" b="1" dirty="0"/>
          </a:p>
        </p:txBody>
      </p:sp>
      <p:sp>
        <p:nvSpPr>
          <p:cNvPr id="3" name="TextBox 2"/>
          <p:cNvSpPr txBox="1"/>
          <p:nvPr/>
        </p:nvSpPr>
        <p:spPr>
          <a:xfrm>
            <a:off x="395654" y="1239715"/>
            <a:ext cx="3974122" cy="5016758"/>
          </a:xfrm>
          <a:prstGeom prst="rect">
            <a:avLst/>
          </a:prstGeom>
          <a:noFill/>
        </p:spPr>
        <p:txBody>
          <a:bodyPr wrap="square" rtlCol="0">
            <a:spAutoFit/>
          </a:bodyPr>
          <a:lstStyle/>
          <a:p>
            <a:pPr marL="285750" indent="-285750">
              <a:buFont typeface="Wingdings" panose="05000000000000000000" pitchFamily="2" charset="2"/>
              <a:buChar char="Ø"/>
            </a:pPr>
            <a:r>
              <a:rPr lang="en-US" sz="1600" dirty="0" err="1">
                <a:solidFill>
                  <a:schemeClr val="accent3"/>
                </a:solidFill>
              </a:rPr>
              <a:t>Dim_customer</a:t>
            </a:r>
            <a:r>
              <a:rPr lang="en-US" sz="1600" dirty="0">
                <a:solidFill>
                  <a:schemeClr val="accent3"/>
                </a:solidFill>
              </a:rPr>
              <a:t>: </a:t>
            </a:r>
            <a:r>
              <a:rPr lang="en-US" sz="1600" dirty="0"/>
              <a:t>Data related to customers </a:t>
            </a:r>
            <a:endParaRPr lang="en-US" sz="1600" dirty="0" smtClean="0"/>
          </a:p>
          <a:p>
            <a:endParaRPr lang="en-US" sz="1600" dirty="0"/>
          </a:p>
          <a:p>
            <a:pPr marL="285750" indent="-285750">
              <a:buFont typeface="Wingdings" panose="05000000000000000000" pitchFamily="2" charset="2"/>
              <a:buChar char="Ø"/>
            </a:pPr>
            <a:r>
              <a:rPr lang="en-US" sz="1600" dirty="0" err="1">
                <a:solidFill>
                  <a:schemeClr val="accent3"/>
                </a:solidFill>
              </a:rPr>
              <a:t>Dim_product</a:t>
            </a:r>
            <a:r>
              <a:rPr lang="en-US" sz="1600" dirty="0">
                <a:solidFill>
                  <a:schemeClr val="accent3"/>
                </a:solidFill>
              </a:rPr>
              <a:t>: </a:t>
            </a:r>
            <a:r>
              <a:rPr lang="en-US" sz="1600" dirty="0"/>
              <a:t>Data related to </a:t>
            </a:r>
            <a:r>
              <a:rPr lang="en-US" sz="1600" dirty="0" smtClean="0"/>
              <a:t>products.</a:t>
            </a:r>
          </a:p>
          <a:p>
            <a:r>
              <a:rPr lang="en-US" sz="1600" dirty="0" smtClean="0"/>
              <a:t> </a:t>
            </a:r>
            <a:endParaRPr lang="en-US" sz="1600" dirty="0"/>
          </a:p>
          <a:p>
            <a:pPr marL="285750" indent="-285750">
              <a:buFont typeface="Wingdings" panose="05000000000000000000" pitchFamily="2" charset="2"/>
              <a:buChar char="Ø"/>
            </a:pPr>
            <a:r>
              <a:rPr lang="en-US" sz="1600" dirty="0" err="1">
                <a:solidFill>
                  <a:schemeClr val="accent3"/>
                </a:solidFill>
              </a:rPr>
              <a:t>Fact_gross_price</a:t>
            </a:r>
            <a:r>
              <a:rPr lang="en-US" sz="1600" dirty="0">
                <a:solidFill>
                  <a:schemeClr val="accent3"/>
                </a:solidFill>
              </a:rPr>
              <a:t>: </a:t>
            </a:r>
            <a:r>
              <a:rPr lang="en-US" sz="1600" dirty="0"/>
              <a:t>Gross price of each </a:t>
            </a:r>
            <a:r>
              <a:rPr lang="en-US" sz="1600" dirty="0" smtClean="0"/>
              <a:t>product. </a:t>
            </a:r>
          </a:p>
          <a:p>
            <a:pPr marL="285750" indent="-285750">
              <a:buFont typeface="Wingdings" panose="05000000000000000000" pitchFamily="2" charset="2"/>
              <a:buChar char="Ø"/>
            </a:pPr>
            <a:endParaRPr lang="en-US" sz="1600" dirty="0" smtClean="0"/>
          </a:p>
          <a:p>
            <a:pPr marL="285750" indent="-285750">
              <a:buFont typeface="Wingdings" panose="05000000000000000000" pitchFamily="2" charset="2"/>
              <a:buChar char="Ø"/>
            </a:pPr>
            <a:r>
              <a:rPr lang="en-US" sz="1600" dirty="0" err="1" smtClean="0">
                <a:solidFill>
                  <a:schemeClr val="accent3"/>
                </a:solidFill>
              </a:rPr>
              <a:t>Fact_manufacturing_cost</a:t>
            </a:r>
            <a:r>
              <a:rPr lang="en-US" sz="1600" dirty="0"/>
              <a:t>: Manufacturing cost of each product during production</a:t>
            </a:r>
            <a:r>
              <a:rPr lang="en-US" sz="1600" dirty="0" smtClean="0"/>
              <a:t>.</a:t>
            </a:r>
          </a:p>
          <a:p>
            <a:endParaRPr lang="en-US" sz="1600" dirty="0" smtClean="0"/>
          </a:p>
          <a:p>
            <a:pPr marL="285750" indent="-285750">
              <a:buFont typeface="Wingdings" panose="05000000000000000000" pitchFamily="2" charset="2"/>
              <a:buChar char="Ø"/>
            </a:pPr>
            <a:r>
              <a:rPr lang="en-US" sz="1600" dirty="0" err="1">
                <a:solidFill>
                  <a:schemeClr val="accent3"/>
                </a:solidFill>
              </a:rPr>
              <a:t>Fact_pre_invoice_deduction</a:t>
            </a:r>
            <a:r>
              <a:rPr lang="en-US" sz="1600" dirty="0">
                <a:solidFill>
                  <a:schemeClr val="accent3"/>
                </a:solidFill>
              </a:rPr>
              <a:t>: </a:t>
            </a:r>
            <a:r>
              <a:rPr lang="en-US" sz="1600" dirty="0"/>
              <a:t>Pre invoice deduction of each product</a:t>
            </a:r>
            <a:r>
              <a:rPr lang="en-US" sz="1600" dirty="0" smtClean="0"/>
              <a:t>.</a:t>
            </a:r>
          </a:p>
          <a:p>
            <a:endParaRPr lang="en-US" sz="1600" dirty="0"/>
          </a:p>
          <a:p>
            <a:pPr marL="285750" indent="-285750">
              <a:buFont typeface="Wingdings" panose="05000000000000000000" pitchFamily="2" charset="2"/>
              <a:buChar char="Ø"/>
            </a:pPr>
            <a:r>
              <a:rPr lang="en-US" sz="1600" dirty="0" smtClean="0"/>
              <a:t> </a:t>
            </a:r>
            <a:r>
              <a:rPr lang="en-US" sz="1600" dirty="0" err="1">
                <a:solidFill>
                  <a:schemeClr val="accent3"/>
                </a:solidFill>
              </a:rPr>
              <a:t>Fact_sales_monthly</a:t>
            </a:r>
            <a:r>
              <a:rPr lang="en-US" sz="1600" dirty="0">
                <a:solidFill>
                  <a:schemeClr val="accent3"/>
                </a:solidFill>
              </a:rPr>
              <a:t>: </a:t>
            </a:r>
            <a:r>
              <a:rPr lang="en-US" sz="1600" dirty="0"/>
              <a:t>This table contains monthly sales of each product</a:t>
            </a:r>
            <a:endParaRPr lang="en-IN"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100" y="1143909"/>
            <a:ext cx="5451231" cy="5425598"/>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5236089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452717"/>
            <a:ext cx="9707934" cy="751829"/>
          </a:xfrm>
        </p:spPr>
        <p:txBody>
          <a:bodyPr/>
          <a:lstStyle/>
          <a:p>
            <a:r>
              <a:rPr lang="en-US" sz="1600" dirty="0">
                <a:solidFill>
                  <a:schemeClr val="accent3"/>
                </a:solidFill>
                <a:latin typeface="+mn-lt"/>
                <a:ea typeface="+mn-ea"/>
                <a:cs typeface="+mn-cs"/>
              </a:rPr>
              <a:t>REQUEST 1: </a:t>
            </a:r>
            <a:r>
              <a:rPr lang="en-US" sz="2000" dirty="0"/>
              <a:t>Provide the list of markets in which customer "</a:t>
            </a:r>
            <a:r>
              <a:rPr lang="en-US" sz="2000" dirty="0" err="1"/>
              <a:t>Atliq</a:t>
            </a:r>
            <a:r>
              <a:rPr lang="en-US" sz="2000" dirty="0"/>
              <a:t> Exclusive " operates its business in the APAC region. </a:t>
            </a:r>
            <a:endParaRPr lang="en-IN"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1" y="2781848"/>
            <a:ext cx="4235939" cy="271334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2262" y="2654415"/>
            <a:ext cx="1825220" cy="2810259"/>
          </a:xfrm>
          <a:prstGeom prst="rect">
            <a:avLst/>
          </a:prstGeom>
        </p:spPr>
      </p:pic>
      <p:sp>
        <p:nvSpPr>
          <p:cNvPr id="5" name="TextBox 4"/>
          <p:cNvSpPr txBox="1"/>
          <p:nvPr/>
        </p:nvSpPr>
        <p:spPr>
          <a:xfrm>
            <a:off x="10383716" y="643965"/>
            <a:ext cx="813043" cy="369332"/>
          </a:xfrm>
          <a:prstGeom prst="rect">
            <a:avLst/>
          </a:prstGeom>
          <a:noFill/>
        </p:spPr>
        <p:txBody>
          <a:bodyPr wrap="none" rtlCol="0">
            <a:spAutoFit/>
          </a:bodyPr>
          <a:lstStyle/>
          <a:p>
            <a:r>
              <a:rPr lang="en-US" b="1" dirty="0" err="1" smtClean="0"/>
              <a:t>Req</a:t>
            </a:r>
            <a:r>
              <a:rPr lang="en-US" b="1" dirty="0" smtClean="0"/>
              <a:t> 1</a:t>
            </a:r>
            <a:endParaRPr lang="en-IN" b="1" dirty="0"/>
          </a:p>
        </p:txBody>
      </p:sp>
      <p:sp>
        <p:nvSpPr>
          <p:cNvPr id="6" name="TextBox 5"/>
          <p:cNvSpPr txBox="1"/>
          <p:nvPr/>
        </p:nvSpPr>
        <p:spPr>
          <a:xfrm>
            <a:off x="342901" y="2351053"/>
            <a:ext cx="4235939" cy="369332"/>
          </a:xfrm>
          <a:prstGeom prst="rect">
            <a:avLst/>
          </a:prstGeom>
          <a:noFill/>
        </p:spPr>
        <p:txBody>
          <a:bodyPr wrap="square" rtlCol="0">
            <a:spAutoFit/>
          </a:bodyPr>
          <a:lstStyle/>
          <a:p>
            <a:pPr algn="ctr"/>
            <a:r>
              <a:rPr lang="en-IN" sz="1600" b="1" dirty="0">
                <a:solidFill>
                  <a:schemeClr val="accent3"/>
                </a:solidFill>
              </a:rPr>
              <a:t>Input</a:t>
            </a:r>
            <a:r>
              <a:rPr lang="en-IN" b="1" dirty="0"/>
              <a:t> </a:t>
            </a:r>
            <a:r>
              <a:rPr lang="en-IN" sz="1600" b="1" dirty="0" smtClean="0">
                <a:solidFill>
                  <a:schemeClr val="accent3"/>
                </a:solidFill>
              </a:rPr>
              <a:t>Query</a:t>
            </a:r>
            <a:endParaRPr lang="en-IN" b="1" dirty="0"/>
          </a:p>
        </p:txBody>
      </p:sp>
      <p:sp>
        <p:nvSpPr>
          <p:cNvPr id="7" name="TextBox 6"/>
          <p:cNvSpPr txBox="1"/>
          <p:nvPr/>
        </p:nvSpPr>
        <p:spPr>
          <a:xfrm>
            <a:off x="9302262" y="2235836"/>
            <a:ext cx="1825220" cy="369332"/>
          </a:xfrm>
          <a:prstGeom prst="rect">
            <a:avLst/>
          </a:prstGeom>
          <a:noFill/>
        </p:spPr>
        <p:txBody>
          <a:bodyPr wrap="square" rtlCol="0">
            <a:spAutoFit/>
          </a:bodyPr>
          <a:lstStyle/>
          <a:p>
            <a:pPr algn="ctr"/>
            <a:r>
              <a:rPr lang="en-IN" sz="1600" b="1" dirty="0" smtClean="0">
                <a:solidFill>
                  <a:schemeClr val="accent3"/>
                </a:solidFill>
              </a:rPr>
              <a:t>Output</a:t>
            </a:r>
            <a:r>
              <a:rPr lang="en-IN" b="1" dirty="0" smtClean="0"/>
              <a:t> </a:t>
            </a:r>
            <a:r>
              <a:rPr lang="en-IN" sz="1600" b="1" dirty="0" smtClean="0">
                <a:solidFill>
                  <a:schemeClr val="accent3"/>
                </a:solidFill>
              </a:rPr>
              <a:t>Table</a:t>
            </a:r>
            <a:endParaRPr lang="en-IN" b="1" dirty="0"/>
          </a:p>
        </p:txBody>
      </p:sp>
    </p:spTree>
    <p:extLst>
      <p:ext uri="{BB962C8B-B14F-4D97-AF65-F5344CB8AC3E}">
        <p14:creationId xmlns:p14="http://schemas.microsoft.com/office/powerpoint/2010/main" val="23066469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92" y="199748"/>
            <a:ext cx="9404723" cy="1094728"/>
          </a:xfrm>
        </p:spPr>
        <p:txBody>
          <a:bodyPr/>
          <a:lstStyle/>
          <a:p>
            <a:r>
              <a:rPr lang="en-US" sz="1600" dirty="0">
                <a:solidFill>
                  <a:schemeClr val="accent3"/>
                </a:solidFill>
                <a:latin typeface="+mn-lt"/>
                <a:ea typeface="+mn-ea"/>
                <a:cs typeface="+mn-cs"/>
              </a:rPr>
              <a:t>REQUEST 2: </a:t>
            </a:r>
            <a:r>
              <a:rPr lang="en-US" sz="2000" dirty="0"/>
              <a:t>What is the percentage of unique product increase in 2021 vs. </a:t>
            </a:r>
            <a:r>
              <a:rPr lang="en-US" sz="2000" dirty="0" smtClean="0"/>
              <a:t>2020 . </a:t>
            </a:r>
            <a:r>
              <a:rPr lang="en-US" sz="2000" dirty="0"/>
              <a:t>The final output contains these fields: </a:t>
            </a:r>
            <a:r>
              <a:rPr lang="en-US" sz="2000" dirty="0" smtClean="0"/>
              <a:t>Unique_products_2020,</a:t>
            </a:r>
            <a:r>
              <a:rPr lang="en-US" sz="2000" dirty="0"/>
              <a:t/>
            </a:r>
            <a:br>
              <a:rPr lang="en-US" sz="2000" dirty="0"/>
            </a:br>
            <a:r>
              <a:rPr lang="en-US" sz="2000" dirty="0" smtClean="0"/>
              <a:t>Unique_products_2021,percentage_change</a:t>
            </a:r>
            <a:endParaRPr lang="en-IN" sz="2000" dirty="0"/>
          </a:p>
        </p:txBody>
      </p:sp>
      <p:sp>
        <p:nvSpPr>
          <p:cNvPr id="5" name="TextBox 4"/>
          <p:cNvSpPr txBox="1"/>
          <p:nvPr/>
        </p:nvSpPr>
        <p:spPr>
          <a:xfrm>
            <a:off x="10366129" y="703385"/>
            <a:ext cx="824265" cy="369332"/>
          </a:xfrm>
          <a:prstGeom prst="rect">
            <a:avLst/>
          </a:prstGeom>
          <a:noFill/>
        </p:spPr>
        <p:txBody>
          <a:bodyPr wrap="none" rtlCol="0">
            <a:spAutoFit/>
          </a:bodyPr>
          <a:lstStyle/>
          <a:p>
            <a:r>
              <a:rPr lang="en-US" b="1" dirty="0" err="1" smtClean="0"/>
              <a:t>Req</a:t>
            </a:r>
            <a:r>
              <a:rPr lang="en-US" b="1" dirty="0" smtClean="0"/>
              <a:t> 2</a:t>
            </a:r>
            <a:endParaRPr lang="en-IN" b="1" dirty="0"/>
          </a:p>
        </p:txBody>
      </p:sp>
      <p:sp>
        <p:nvSpPr>
          <p:cNvPr id="6" name="TextBox 5"/>
          <p:cNvSpPr txBox="1"/>
          <p:nvPr/>
        </p:nvSpPr>
        <p:spPr>
          <a:xfrm>
            <a:off x="123092" y="1251227"/>
            <a:ext cx="5328139" cy="369332"/>
          </a:xfrm>
          <a:prstGeom prst="rect">
            <a:avLst/>
          </a:prstGeom>
          <a:noFill/>
        </p:spPr>
        <p:txBody>
          <a:bodyPr wrap="square" rtlCol="0">
            <a:spAutoFit/>
          </a:bodyPr>
          <a:lstStyle/>
          <a:p>
            <a:pPr algn="ctr"/>
            <a:r>
              <a:rPr lang="en-IN" sz="1600" b="1" dirty="0">
                <a:solidFill>
                  <a:schemeClr val="accent3"/>
                </a:solidFill>
              </a:rPr>
              <a:t>Input</a:t>
            </a:r>
            <a:r>
              <a:rPr lang="en-IN" b="1" dirty="0"/>
              <a:t> </a:t>
            </a:r>
            <a:r>
              <a:rPr lang="en-IN" sz="1600" b="1" dirty="0" smtClean="0">
                <a:solidFill>
                  <a:schemeClr val="accent3"/>
                </a:solidFill>
              </a:rPr>
              <a:t>Query</a:t>
            </a:r>
            <a:endParaRPr lang="en-IN" b="1" dirty="0"/>
          </a:p>
        </p:txBody>
      </p:sp>
      <p:sp>
        <p:nvSpPr>
          <p:cNvPr id="7" name="TextBox 6"/>
          <p:cNvSpPr txBox="1"/>
          <p:nvPr/>
        </p:nvSpPr>
        <p:spPr>
          <a:xfrm>
            <a:off x="7362601" y="1394592"/>
            <a:ext cx="4355332" cy="338554"/>
          </a:xfrm>
          <a:prstGeom prst="rect">
            <a:avLst/>
          </a:prstGeom>
          <a:noFill/>
        </p:spPr>
        <p:txBody>
          <a:bodyPr wrap="square" rtlCol="0">
            <a:spAutoFit/>
          </a:bodyPr>
          <a:lstStyle/>
          <a:p>
            <a:pPr algn="ctr"/>
            <a:r>
              <a:rPr lang="en-IN" sz="1600" b="1" dirty="0" smtClean="0">
                <a:solidFill>
                  <a:schemeClr val="accent3"/>
                </a:solidFill>
              </a:rPr>
              <a:t>Output Table</a:t>
            </a:r>
            <a:endParaRPr lang="en-IN" b="1"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8794" t="25019" r="28234" b="42318"/>
          <a:stretch/>
        </p:blipFill>
        <p:spPr>
          <a:xfrm>
            <a:off x="351691" y="1639479"/>
            <a:ext cx="5328139" cy="2409093"/>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6346" t="38471" r="56381" b="55652"/>
          <a:stretch/>
        </p:blipFill>
        <p:spPr>
          <a:xfrm>
            <a:off x="7362601" y="1711256"/>
            <a:ext cx="4355332" cy="778063"/>
          </a:xfrm>
          <a:prstGeom prst="rect">
            <a:avLst/>
          </a:prstGeom>
        </p:spPr>
      </p:pic>
      <p:sp>
        <p:nvSpPr>
          <p:cNvPr id="13" name="TextBox 12"/>
          <p:cNvSpPr txBox="1"/>
          <p:nvPr/>
        </p:nvSpPr>
        <p:spPr>
          <a:xfrm>
            <a:off x="259250" y="4742928"/>
            <a:ext cx="8436342" cy="1815882"/>
          </a:xfrm>
          <a:prstGeom prst="rect">
            <a:avLst/>
          </a:prstGeom>
          <a:noFill/>
        </p:spPr>
        <p:txBody>
          <a:bodyPr wrap="square" rtlCol="0">
            <a:spAutoFit/>
          </a:bodyPr>
          <a:lstStyle/>
          <a:p>
            <a:pPr marL="285750" indent="-285750">
              <a:buFont typeface="Wingdings" panose="05000000000000000000" pitchFamily="2" charset="2"/>
              <a:buChar char="v"/>
            </a:pPr>
            <a:r>
              <a:rPr lang="en-US" sz="1600" dirty="0"/>
              <a:t>The table shows that there were 245 unique products in 2020, and this number increased to 334 unique products in 2021 </a:t>
            </a:r>
            <a:endParaRPr lang="en-US" sz="1600" dirty="0" smtClean="0"/>
          </a:p>
          <a:p>
            <a:pPr marL="285750" indent="-285750">
              <a:buFont typeface="Wingdings" panose="05000000000000000000" pitchFamily="2" charset="2"/>
              <a:buChar char="v"/>
            </a:pPr>
            <a:r>
              <a:rPr lang="en-US" sz="1600" dirty="0"/>
              <a:t>This means that the number of unique products in this category increased by </a:t>
            </a:r>
            <a:r>
              <a:rPr lang="en-US" sz="1600" b="1" dirty="0" smtClean="0"/>
              <a:t>36.32% </a:t>
            </a:r>
            <a:r>
              <a:rPr lang="en-US" sz="1600" dirty="0"/>
              <a:t>from 2020 to 2021. </a:t>
            </a:r>
          </a:p>
          <a:p>
            <a:pPr marL="285750" indent="-285750">
              <a:buFont typeface="Wingdings" panose="05000000000000000000" pitchFamily="2" charset="2"/>
              <a:buChar char="v"/>
            </a:pPr>
            <a:r>
              <a:rPr lang="en-US" sz="1600" dirty="0"/>
              <a:t>This is a significant increase, indicating growth in the category over the past year</a:t>
            </a:r>
            <a:r>
              <a:rPr lang="en-US" sz="1600" dirty="0" smtClean="0"/>
              <a:t>.</a:t>
            </a:r>
          </a:p>
          <a:p>
            <a:pPr marL="285750" indent="-285750">
              <a:buFont typeface="Wingdings" panose="05000000000000000000" pitchFamily="2" charset="2"/>
              <a:buChar char="v"/>
            </a:pPr>
            <a:r>
              <a:rPr lang="en-US" sz="1600" dirty="0" smtClean="0"/>
              <a:t>Hence more importance should be given to produce more innovative products so as to improve the sales </a:t>
            </a:r>
            <a:endParaRPr lang="en-IN" sz="1600" dirty="0"/>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7128" t="52401" r="69134" b="23059"/>
          <a:stretch/>
        </p:blipFill>
        <p:spPr>
          <a:xfrm>
            <a:off x="9053862" y="3661473"/>
            <a:ext cx="2664071" cy="2162910"/>
          </a:xfrm>
          <a:prstGeom prst="rect">
            <a:avLst/>
          </a:prstGeom>
        </p:spPr>
      </p:pic>
      <p:sp>
        <p:nvSpPr>
          <p:cNvPr id="15" name="TextBox 14"/>
          <p:cNvSpPr txBox="1"/>
          <p:nvPr/>
        </p:nvSpPr>
        <p:spPr>
          <a:xfrm>
            <a:off x="487850" y="4370366"/>
            <a:ext cx="3946284" cy="338554"/>
          </a:xfrm>
          <a:prstGeom prst="rect">
            <a:avLst/>
          </a:prstGeom>
          <a:noFill/>
        </p:spPr>
        <p:txBody>
          <a:bodyPr wrap="square" rtlCol="0">
            <a:spAutoFit/>
          </a:bodyPr>
          <a:lstStyle/>
          <a:p>
            <a:pPr marL="285750" indent="-285750">
              <a:buFont typeface="Wingdings" panose="05000000000000000000" pitchFamily="2" charset="2"/>
              <a:buChar char="Ø"/>
            </a:pPr>
            <a:r>
              <a:rPr lang="en-IN" sz="1600" b="1" dirty="0" smtClean="0">
                <a:solidFill>
                  <a:schemeClr val="accent3"/>
                </a:solidFill>
              </a:rPr>
              <a:t>Insights</a:t>
            </a:r>
            <a:endParaRPr lang="en-IN" b="1" dirty="0"/>
          </a:p>
        </p:txBody>
      </p:sp>
    </p:spTree>
    <p:extLst>
      <p:ext uri="{BB962C8B-B14F-4D97-AF65-F5344CB8AC3E}">
        <p14:creationId xmlns:p14="http://schemas.microsoft.com/office/powerpoint/2010/main" val="27334950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058" y="485787"/>
            <a:ext cx="9404723" cy="1173859"/>
          </a:xfrm>
        </p:spPr>
        <p:txBody>
          <a:bodyPr/>
          <a:lstStyle/>
          <a:p>
            <a:r>
              <a:rPr lang="en-US" sz="1600" b="1" dirty="0">
                <a:solidFill>
                  <a:schemeClr val="accent3"/>
                </a:solidFill>
                <a:latin typeface="+mn-lt"/>
                <a:ea typeface="+mn-ea"/>
                <a:cs typeface="+mn-cs"/>
              </a:rPr>
              <a:t>REQUEST 3: </a:t>
            </a:r>
            <a:r>
              <a:rPr lang="en-US" sz="1600" dirty="0"/>
              <a:t>Provide a report with all the unique product counts for each segment and sort them in descending order of product counts. The final output contains 2 fields: Segment </a:t>
            </a:r>
            <a:r>
              <a:rPr lang="en-US" sz="1600" dirty="0" err="1"/>
              <a:t>product_count</a:t>
            </a:r>
            <a:endParaRPr lang="en-IN" sz="1600" dirty="0">
              <a:solidFill>
                <a:schemeClr val="accent3"/>
              </a:solidFill>
              <a:latin typeface="+mn-lt"/>
              <a:ea typeface="+mn-ea"/>
              <a:cs typeface="+mn-cs"/>
            </a:endParaRPr>
          </a:p>
        </p:txBody>
      </p:sp>
      <p:sp>
        <p:nvSpPr>
          <p:cNvPr id="3" name="TextBox 2"/>
          <p:cNvSpPr txBox="1"/>
          <p:nvPr/>
        </p:nvSpPr>
        <p:spPr>
          <a:xfrm>
            <a:off x="10366129" y="703385"/>
            <a:ext cx="813043" cy="369332"/>
          </a:xfrm>
          <a:prstGeom prst="rect">
            <a:avLst/>
          </a:prstGeom>
          <a:noFill/>
        </p:spPr>
        <p:txBody>
          <a:bodyPr wrap="none" rtlCol="0">
            <a:spAutoFit/>
          </a:bodyPr>
          <a:lstStyle/>
          <a:p>
            <a:r>
              <a:rPr lang="en-US" b="1" dirty="0" err="1" smtClean="0"/>
              <a:t>Req</a:t>
            </a:r>
            <a:r>
              <a:rPr lang="en-US" b="1" dirty="0" smtClean="0"/>
              <a:t> 3</a:t>
            </a:r>
            <a:endParaRPr lang="en-IN" b="1" dirty="0"/>
          </a:p>
        </p:txBody>
      </p:sp>
      <p:sp>
        <p:nvSpPr>
          <p:cNvPr id="4" name="TextBox 3"/>
          <p:cNvSpPr txBox="1"/>
          <p:nvPr/>
        </p:nvSpPr>
        <p:spPr>
          <a:xfrm>
            <a:off x="205683" y="1353486"/>
            <a:ext cx="4712676" cy="369332"/>
          </a:xfrm>
          <a:prstGeom prst="rect">
            <a:avLst/>
          </a:prstGeom>
          <a:noFill/>
        </p:spPr>
        <p:txBody>
          <a:bodyPr wrap="square" rtlCol="0">
            <a:spAutoFit/>
          </a:bodyPr>
          <a:lstStyle/>
          <a:p>
            <a:pPr algn="ctr"/>
            <a:r>
              <a:rPr lang="en-IN" sz="1600" b="1" dirty="0">
                <a:solidFill>
                  <a:schemeClr val="accent3"/>
                </a:solidFill>
              </a:rPr>
              <a:t>Input</a:t>
            </a:r>
            <a:r>
              <a:rPr lang="en-IN" b="1" dirty="0"/>
              <a:t> </a:t>
            </a:r>
            <a:r>
              <a:rPr lang="en-IN" sz="1600" b="1" dirty="0" smtClean="0">
                <a:solidFill>
                  <a:schemeClr val="accent3"/>
                </a:solidFill>
              </a:rPr>
              <a:t>Query</a:t>
            </a:r>
            <a:endParaRPr lang="en-IN" b="1" dirty="0"/>
          </a:p>
        </p:txBody>
      </p:sp>
      <p:sp>
        <p:nvSpPr>
          <p:cNvPr id="5" name="TextBox 4"/>
          <p:cNvSpPr txBox="1"/>
          <p:nvPr/>
        </p:nvSpPr>
        <p:spPr>
          <a:xfrm>
            <a:off x="8360280" y="1586740"/>
            <a:ext cx="2956741" cy="338554"/>
          </a:xfrm>
          <a:prstGeom prst="rect">
            <a:avLst/>
          </a:prstGeom>
          <a:noFill/>
        </p:spPr>
        <p:txBody>
          <a:bodyPr wrap="square" rtlCol="0">
            <a:spAutoFit/>
          </a:bodyPr>
          <a:lstStyle/>
          <a:p>
            <a:pPr algn="ctr"/>
            <a:r>
              <a:rPr lang="en-IN" sz="1600" b="1" dirty="0" smtClean="0">
                <a:solidFill>
                  <a:schemeClr val="accent3"/>
                </a:solidFill>
              </a:rPr>
              <a:t>Output Table</a:t>
            </a:r>
            <a:endParaRPr lang="en-IN" b="1"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8793" t="28598" r="43880" b="37362"/>
          <a:stretch/>
        </p:blipFill>
        <p:spPr>
          <a:xfrm>
            <a:off x="205683" y="1722818"/>
            <a:ext cx="6155582" cy="193478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6608" t="38253" r="70717" b="44812"/>
          <a:stretch/>
        </p:blipFill>
        <p:spPr>
          <a:xfrm>
            <a:off x="8465788" y="1977002"/>
            <a:ext cx="3017001" cy="208069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3164" t="31618" r="47028" b="42853"/>
          <a:stretch/>
        </p:blipFill>
        <p:spPr>
          <a:xfrm>
            <a:off x="7459992" y="4257747"/>
            <a:ext cx="4211549" cy="2204477"/>
          </a:xfrm>
          <a:prstGeom prst="rect">
            <a:avLst/>
          </a:prstGeom>
        </p:spPr>
      </p:pic>
      <p:sp>
        <p:nvSpPr>
          <p:cNvPr id="9" name="TextBox 8"/>
          <p:cNvSpPr txBox="1"/>
          <p:nvPr/>
        </p:nvSpPr>
        <p:spPr>
          <a:xfrm>
            <a:off x="328775" y="4257747"/>
            <a:ext cx="7021594" cy="2062103"/>
          </a:xfrm>
          <a:prstGeom prst="rect">
            <a:avLst/>
          </a:prstGeom>
          <a:noFill/>
        </p:spPr>
        <p:txBody>
          <a:bodyPr wrap="square" rtlCol="0">
            <a:spAutoFit/>
          </a:bodyPr>
          <a:lstStyle/>
          <a:p>
            <a:pPr marL="285750" indent="-285750">
              <a:buFont typeface="Wingdings" panose="05000000000000000000" pitchFamily="2" charset="2"/>
              <a:buChar char="v"/>
            </a:pPr>
            <a:r>
              <a:rPr lang="en-US" sz="1600" dirty="0" smtClean="0"/>
              <a:t>The segment consist of 6 divisions </a:t>
            </a:r>
          </a:p>
          <a:p>
            <a:pPr marL="285750" indent="-285750">
              <a:buFont typeface="Wingdings" panose="05000000000000000000" pitchFamily="2" charset="2"/>
              <a:buChar char="v"/>
            </a:pPr>
            <a:r>
              <a:rPr lang="en-US" sz="1600" dirty="0" smtClean="0"/>
              <a:t>Out of these 6 segments </a:t>
            </a:r>
            <a:r>
              <a:rPr lang="en-US" sz="1600" b="1" dirty="0" smtClean="0"/>
              <a:t>notebook</a:t>
            </a:r>
            <a:r>
              <a:rPr lang="en-US" sz="1600" dirty="0" smtClean="0"/>
              <a:t> has the maximum number of unique products with 116 products followed by accessories with 104 products</a:t>
            </a:r>
            <a:endParaRPr lang="en-US" sz="1600" dirty="0"/>
          </a:p>
          <a:p>
            <a:pPr marL="285750" indent="-285750">
              <a:buFont typeface="Wingdings" panose="05000000000000000000" pitchFamily="2" charset="2"/>
              <a:buChar char="v"/>
            </a:pPr>
            <a:r>
              <a:rPr lang="en-US" sz="1600" dirty="0" smtClean="0"/>
              <a:t>It is clear that unique products from networking segment is comparatively low  </a:t>
            </a:r>
            <a:r>
              <a:rPr lang="en-US" sz="1600" dirty="0"/>
              <a:t>therefore </a:t>
            </a:r>
            <a:r>
              <a:rPr lang="en-US" sz="1600" dirty="0" err="1" smtClean="0"/>
              <a:t>Atliq</a:t>
            </a:r>
            <a:r>
              <a:rPr lang="en-US" sz="1600" dirty="0" smtClean="0"/>
              <a:t> Hardware </a:t>
            </a:r>
            <a:r>
              <a:rPr lang="en-US" sz="1600" dirty="0"/>
              <a:t>should </a:t>
            </a:r>
            <a:r>
              <a:rPr lang="en-IN" sz="1600" dirty="0"/>
              <a:t>prioritize in the production of products under networking segment</a:t>
            </a:r>
            <a:endParaRPr lang="en-US" sz="1600" dirty="0"/>
          </a:p>
          <a:p>
            <a:pPr marL="285750" indent="-285750">
              <a:buFont typeface="Wingdings" panose="05000000000000000000" pitchFamily="2" charset="2"/>
              <a:buChar char="v"/>
            </a:pPr>
            <a:endParaRPr lang="en-IN" sz="1600" dirty="0"/>
          </a:p>
        </p:txBody>
      </p:sp>
      <p:sp>
        <p:nvSpPr>
          <p:cNvPr id="10" name="TextBox 9"/>
          <p:cNvSpPr txBox="1"/>
          <p:nvPr/>
        </p:nvSpPr>
        <p:spPr>
          <a:xfrm>
            <a:off x="205683" y="3869320"/>
            <a:ext cx="2695995" cy="338554"/>
          </a:xfrm>
          <a:prstGeom prst="rect">
            <a:avLst/>
          </a:prstGeom>
          <a:noFill/>
        </p:spPr>
        <p:txBody>
          <a:bodyPr wrap="square" rtlCol="0">
            <a:spAutoFit/>
          </a:bodyPr>
          <a:lstStyle/>
          <a:p>
            <a:pPr marL="285750" indent="-285750">
              <a:buFont typeface="Wingdings" panose="05000000000000000000" pitchFamily="2" charset="2"/>
              <a:buChar char="Ø"/>
            </a:pPr>
            <a:r>
              <a:rPr lang="en-IN" sz="1600" b="1" dirty="0" smtClean="0">
                <a:solidFill>
                  <a:schemeClr val="accent3"/>
                </a:solidFill>
              </a:rPr>
              <a:t>Insights</a:t>
            </a:r>
            <a:endParaRPr lang="en-IN" b="1" dirty="0"/>
          </a:p>
        </p:txBody>
      </p:sp>
    </p:spTree>
    <p:extLst>
      <p:ext uri="{BB962C8B-B14F-4D97-AF65-F5344CB8AC3E}">
        <p14:creationId xmlns:p14="http://schemas.microsoft.com/office/powerpoint/2010/main" val="36749561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a:solidFill>
                  <a:schemeClr val="accent3"/>
                </a:solidFill>
                <a:latin typeface="+mn-lt"/>
                <a:ea typeface="+mn-ea"/>
                <a:cs typeface="+mn-cs"/>
              </a:rPr>
              <a:t>REQUEST 4: </a:t>
            </a:r>
            <a:r>
              <a:rPr lang="en-US" sz="1600" dirty="0"/>
              <a:t>Which segment had the most increase in unique products in 2021 vs 2020? The final output contains these fields: segment, product_count_2020, product_count_2021, difference</a:t>
            </a:r>
            <a:endParaRPr lang="en-IN" sz="1600" dirty="0">
              <a:solidFill>
                <a:schemeClr val="accent3"/>
              </a:solidFill>
              <a:latin typeface="+mn-lt"/>
              <a:ea typeface="+mn-ea"/>
              <a:cs typeface="+mn-cs"/>
            </a:endParaRPr>
          </a:p>
        </p:txBody>
      </p:sp>
      <p:sp>
        <p:nvSpPr>
          <p:cNvPr id="3" name="TextBox 2"/>
          <p:cNvSpPr txBox="1"/>
          <p:nvPr/>
        </p:nvSpPr>
        <p:spPr>
          <a:xfrm>
            <a:off x="10366129" y="703385"/>
            <a:ext cx="813043" cy="369332"/>
          </a:xfrm>
          <a:prstGeom prst="rect">
            <a:avLst/>
          </a:prstGeom>
          <a:noFill/>
        </p:spPr>
        <p:txBody>
          <a:bodyPr wrap="none" rtlCol="0">
            <a:spAutoFit/>
          </a:bodyPr>
          <a:lstStyle/>
          <a:p>
            <a:r>
              <a:rPr lang="en-US" b="1" dirty="0" err="1" smtClean="0"/>
              <a:t>Req</a:t>
            </a:r>
            <a:r>
              <a:rPr lang="en-US" b="1" dirty="0" smtClean="0"/>
              <a:t> 4</a:t>
            </a:r>
            <a:endParaRPr lang="en-IN" b="1" dirty="0"/>
          </a:p>
        </p:txBody>
      </p:sp>
      <p:sp>
        <p:nvSpPr>
          <p:cNvPr id="4" name="TextBox 3"/>
          <p:cNvSpPr txBox="1"/>
          <p:nvPr/>
        </p:nvSpPr>
        <p:spPr>
          <a:xfrm>
            <a:off x="417633" y="1577643"/>
            <a:ext cx="5328139" cy="369332"/>
          </a:xfrm>
          <a:prstGeom prst="rect">
            <a:avLst/>
          </a:prstGeom>
          <a:noFill/>
        </p:spPr>
        <p:txBody>
          <a:bodyPr wrap="square" rtlCol="0">
            <a:spAutoFit/>
          </a:bodyPr>
          <a:lstStyle/>
          <a:p>
            <a:pPr algn="ctr"/>
            <a:r>
              <a:rPr lang="en-IN" sz="1600" b="1" dirty="0">
                <a:solidFill>
                  <a:schemeClr val="accent3"/>
                </a:solidFill>
              </a:rPr>
              <a:t>Input</a:t>
            </a:r>
            <a:r>
              <a:rPr lang="en-IN" b="1" dirty="0"/>
              <a:t> </a:t>
            </a:r>
            <a:r>
              <a:rPr lang="en-IN" sz="1600" b="1" dirty="0" smtClean="0">
                <a:solidFill>
                  <a:schemeClr val="accent3"/>
                </a:solidFill>
              </a:rPr>
              <a:t>Query</a:t>
            </a:r>
            <a:endParaRPr lang="en-IN" b="1" dirty="0"/>
          </a:p>
        </p:txBody>
      </p:sp>
      <p:sp>
        <p:nvSpPr>
          <p:cNvPr id="5" name="TextBox 4"/>
          <p:cNvSpPr txBox="1"/>
          <p:nvPr/>
        </p:nvSpPr>
        <p:spPr>
          <a:xfrm>
            <a:off x="7469481" y="1702148"/>
            <a:ext cx="3773666" cy="338554"/>
          </a:xfrm>
          <a:prstGeom prst="rect">
            <a:avLst/>
          </a:prstGeom>
          <a:noFill/>
        </p:spPr>
        <p:txBody>
          <a:bodyPr wrap="square" rtlCol="0">
            <a:spAutoFit/>
          </a:bodyPr>
          <a:lstStyle/>
          <a:p>
            <a:pPr algn="ctr"/>
            <a:r>
              <a:rPr lang="en-IN" sz="1600" b="1" dirty="0" smtClean="0">
                <a:solidFill>
                  <a:schemeClr val="accent3"/>
                </a:solidFill>
              </a:rPr>
              <a:t>Output Table</a:t>
            </a:r>
            <a:endParaRPr lang="en-IN" b="1"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8706" t="31307" r="29458" b="27369"/>
          <a:stretch/>
        </p:blipFill>
        <p:spPr>
          <a:xfrm>
            <a:off x="417633" y="2040702"/>
            <a:ext cx="6545875" cy="2693413"/>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6696" t="65179" r="55244" b="20256"/>
          <a:stretch/>
        </p:blipFill>
        <p:spPr>
          <a:xfrm>
            <a:off x="7469480" y="2241630"/>
            <a:ext cx="3913596" cy="1048504"/>
          </a:xfrm>
          <a:prstGeom prst="rect">
            <a:avLst/>
          </a:prstGeom>
        </p:spPr>
      </p:pic>
    </p:spTree>
    <p:extLst>
      <p:ext uri="{BB962C8B-B14F-4D97-AF65-F5344CB8AC3E}">
        <p14:creationId xmlns:p14="http://schemas.microsoft.com/office/powerpoint/2010/main" val="184317395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504</TotalTime>
  <Words>1069</Words>
  <Application>Microsoft Office PowerPoint</Application>
  <PresentationFormat>Widescreen</PresentationFormat>
  <Paragraphs>109</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Century Gothic</vt:lpstr>
      <vt:lpstr>Wingdings</vt:lpstr>
      <vt:lpstr>Wingdings 3</vt:lpstr>
      <vt:lpstr>Ion</vt:lpstr>
      <vt:lpstr>CONSUMER GOODS   AD-HOC INSIGHTS</vt:lpstr>
      <vt:lpstr>TABLE OF CONTENTS</vt:lpstr>
      <vt:lpstr>INTRODUCTION</vt:lpstr>
      <vt:lpstr>AGENDA</vt:lpstr>
      <vt:lpstr>DATA UNDERSTANDING</vt:lpstr>
      <vt:lpstr>REQUEST 1: Provide the list of markets in which customer "Atliq Exclusive " operates its business in the APAC region. </vt:lpstr>
      <vt:lpstr>REQUEST 2: What is the percentage of unique product increase in 2021 vs. 2020 . The final output contains these fields: Unique_products_2020, Unique_products_2021,percentage_change</vt:lpstr>
      <vt:lpstr>REQUEST 3: Provide a report with all the unique product counts for each segment and sort them in descending order of product counts. The final output contains 2 fields: Segment product_count</vt:lpstr>
      <vt:lpstr>REQUEST 4: Which segment had the most increase in unique products in 2021 vs 2020? The final output contains these fields: segment, product_count_2020, product_count_2021, difference</vt:lpstr>
      <vt:lpstr>PowerPoint Presentation</vt:lpstr>
      <vt:lpstr>REQUEST 5: Get the products that have the highest and lowest manufacturing costs. The final output should contain these fields: product_code, product, manufacturing_cost</vt:lpstr>
      <vt:lpstr>REQUEST 6: Generate a report which contains the top 5 customers who received an average high pre_invoice discount_pct for the fiscal year 2021 and in the Indian market. The final output contains these fields: customer_code, customer, average_discount_percentage</vt:lpstr>
      <vt:lpstr>REQUEST 7: Get the complete report of the Gross sales amount for the customer “Atliq Exclusive” for each month. This analysis helps to get an idea of low and high performing months and take strategic decisions. The final report contains these columns: Month, Year, Gross sales Amount</vt:lpstr>
      <vt:lpstr>PowerPoint Presentation</vt:lpstr>
      <vt:lpstr>REQUEST 8: In which quarter of 2020, got the maximum total_sold_quantity? The final output contains these fields sorted by the total_sold_quantity: Quarter, total_sold_quantity</vt:lpstr>
      <vt:lpstr>REQUEST 9: Which channel helped to bring more gross sales in the fiscal year 2021 and the percentage of contribution? The final output contains these fields: channel, gross_sales_mln, percentage</vt:lpstr>
      <vt:lpstr>REQUEST 10: Get the Top 3 products in each division that have a high total_sold_quantity in the fiscal_year 2021? The final output contains these fields: division, product_code, Product, total_sold_quantity, rank_order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CONSUMER GOODS   AD-HOC INSIGHTS</dc:title>
  <dc:creator>denny antony</dc:creator>
  <cp:lastModifiedBy>denny antony</cp:lastModifiedBy>
  <cp:revision>37</cp:revision>
  <dcterms:created xsi:type="dcterms:W3CDTF">2023-02-27T15:57:28Z</dcterms:created>
  <dcterms:modified xsi:type="dcterms:W3CDTF">2023-02-28T18:35:06Z</dcterms:modified>
</cp:coreProperties>
</file>